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8" r:id="rId2"/>
    <p:sldId id="259" r:id="rId3"/>
    <p:sldId id="299" r:id="rId4"/>
    <p:sldId id="260" r:id="rId5"/>
    <p:sldId id="261" r:id="rId6"/>
    <p:sldId id="266" r:id="rId7"/>
    <p:sldId id="267" r:id="rId8"/>
    <p:sldId id="264" r:id="rId9"/>
    <p:sldId id="265" r:id="rId10"/>
    <p:sldId id="262" r:id="rId11"/>
    <p:sldId id="263" r:id="rId12"/>
    <p:sldId id="268" r:id="rId13"/>
    <p:sldId id="287" r:id="rId14"/>
    <p:sldId id="269" r:id="rId15"/>
    <p:sldId id="270" r:id="rId16"/>
    <p:sldId id="271" r:id="rId17"/>
    <p:sldId id="272" r:id="rId18"/>
    <p:sldId id="273" r:id="rId19"/>
    <p:sldId id="274" r:id="rId20"/>
    <p:sldId id="275" r:id="rId21"/>
    <p:sldId id="276" r:id="rId22"/>
    <p:sldId id="280" r:id="rId23"/>
    <p:sldId id="295" r:id="rId24"/>
    <p:sldId id="296" r:id="rId25"/>
    <p:sldId id="297" r:id="rId26"/>
    <p:sldId id="298" r:id="rId27"/>
    <p:sldId id="256" r:id="rId28"/>
    <p:sldId id="278" r:id="rId29"/>
    <p:sldId id="289" r:id="rId30"/>
    <p:sldId id="281" r:id="rId31"/>
    <p:sldId id="282" r:id="rId32"/>
    <p:sldId id="288" r:id="rId33"/>
    <p:sldId id="283" r:id="rId34"/>
    <p:sldId id="285" r:id="rId35"/>
    <p:sldId id="284" r:id="rId36"/>
    <p:sldId id="277" r:id="rId37"/>
    <p:sldId id="257" r:id="rId38"/>
    <p:sldId id="290" r:id="rId39"/>
    <p:sldId id="291" r:id="rId40"/>
    <p:sldId id="293" r:id="rId41"/>
    <p:sldId id="286" r:id="rId42"/>
    <p:sldId id="292"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77083" autoAdjust="0"/>
  </p:normalViewPr>
  <p:slideViewPr>
    <p:cSldViewPr snapToGrid="0" snapToObjects="1">
      <p:cViewPr varScale="1">
        <p:scale>
          <a:sx n="81" d="100"/>
          <a:sy n="81" d="100"/>
        </p:scale>
        <p:origin x="79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doughnutChart>
        <c:varyColors val="1"/>
        <c:ser>
          <c:idx val="0"/>
          <c:order val="0"/>
          <c:tx>
            <c:strRef>
              <c:f>Sheet1!$B$1</c:f>
              <c:strCache>
                <c:ptCount val="1"/>
                <c:pt idx="0">
                  <c:v>Totals</c:v>
                </c:pt>
              </c:strCache>
            </c:strRef>
          </c:tx>
          <c:cat>
            <c:strRef>
              <c:f>Sheet1!$A$2:$A$5</c:f>
              <c:strCache>
                <c:ptCount val="4"/>
                <c:pt idx="0">
                  <c:v>Revenue From All Sources</c:v>
                </c:pt>
                <c:pt idx="1">
                  <c:v>Expenses</c:v>
                </c:pt>
                <c:pt idx="2">
                  <c:v>Net Operating Income</c:v>
                </c:pt>
                <c:pt idx="3">
                  <c:v>Road to Estimated Value</c:v>
                </c:pt>
              </c:strCache>
            </c:strRef>
          </c:cat>
          <c:val>
            <c:numRef>
              <c:f>Sheet1!$B$2:$B$5</c:f>
              <c:numCache>
                <c:formatCode>"$"#,##0_);\("$"#,##0\)</c:formatCode>
                <c:ptCount val="4"/>
                <c:pt idx="0">
                  <c:v>3.667448E6</c:v>
                </c:pt>
                <c:pt idx="1">
                  <c:v>1.056094932E6</c:v>
                </c:pt>
                <c:pt idx="2">
                  <c:v>2.244608268E6</c:v>
                </c:pt>
              </c:numCache>
            </c:numRef>
          </c:val>
        </c:ser>
        <c:dLbls>
          <c:showLegendKey val="0"/>
          <c:showVal val="0"/>
          <c:showCatName val="0"/>
          <c:showSerName val="0"/>
          <c:showPercent val="0"/>
          <c:showBubbleSize val="0"/>
          <c:showLeaderLines val="1"/>
        </c:dLbls>
        <c:firstSliceAng val="0"/>
        <c:holeSize val="50"/>
      </c:doughnut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doughnutChart>
        <c:varyColors val="1"/>
        <c:ser>
          <c:idx val="0"/>
          <c:order val="0"/>
          <c:tx>
            <c:strRef>
              <c:f>Sheet1!$B$1</c:f>
              <c:strCache>
                <c:ptCount val="1"/>
                <c:pt idx="0">
                  <c:v>Totals</c:v>
                </c:pt>
              </c:strCache>
            </c:strRef>
          </c:tx>
          <c:cat>
            <c:strRef>
              <c:f>Sheet1!$A$2:$A$5</c:f>
              <c:strCache>
                <c:ptCount val="4"/>
                <c:pt idx="0">
                  <c:v>Revenue From All Sources</c:v>
                </c:pt>
                <c:pt idx="1">
                  <c:v>Expenses</c:v>
                </c:pt>
                <c:pt idx="2">
                  <c:v>Net Operating Income</c:v>
                </c:pt>
                <c:pt idx="3">
                  <c:v>Road to Estimated Value</c:v>
                </c:pt>
              </c:strCache>
            </c:strRef>
          </c:cat>
          <c:val>
            <c:numRef>
              <c:f>Sheet1!$B$2:$B$5</c:f>
              <c:numCache>
                <c:formatCode>"$"#,##0_);\("$"#,##0\)</c:formatCode>
                <c:ptCount val="4"/>
                <c:pt idx="0">
                  <c:v>161543.9</c:v>
                </c:pt>
                <c:pt idx="1">
                  <c:v>115604.6</c:v>
                </c:pt>
                <c:pt idx="2">
                  <c:v>45939.29999999999</c:v>
                </c:pt>
                <c:pt idx="3" formatCode="General">
                  <c:v>0.0</c:v>
                </c:pt>
              </c:numCache>
            </c:numRef>
          </c:val>
        </c:ser>
        <c:dLbls>
          <c:showLegendKey val="0"/>
          <c:showVal val="0"/>
          <c:showCatName val="0"/>
          <c:showSerName val="0"/>
          <c:showPercent val="0"/>
          <c:showBubbleSize val="0"/>
          <c:showLeaderLines val="1"/>
        </c:dLbls>
        <c:firstSliceAng val="0"/>
        <c:holeSize val="50"/>
      </c:doughnut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7BAEAF-FEC4-4459-A4DD-4916E4508D5B}" type="doc">
      <dgm:prSet loTypeId="urn:microsoft.com/office/officeart/2005/8/layout/arrow2" loCatId="process" qsTypeId="urn:microsoft.com/office/officeart/2005/8/quickstyle/3d1" qsCatId="3D" csTypeId="urn:microsoft.com/office/officeart/2005/8/colors/accent1_2" csCatId="accent1" phldr="1"/>
      <dgm:spPr/>
    </dgm:pt>
    <dgm:pt modelId="{96C924A0-589A-4378-A77E-05AEB09E97DF}">
      <dgm:prSet phldrT="[Text]"/>
      <dgm:spPr/>
      <dgm:t>
        <a:bodyPr/>
        <a:lstStyle/>
        <a:p>
          <a:r>
            <a:rPr lang="en-US" b="1" dirty="0" smtClean="0"/>
            <a:t>Developing the fact-sets to the value</a:t>
          </a:r>
          <a:endParaRPr lang="en-US" dirty="0"/>
        </a:p>
      </dgm:t>
    </dgm:pt>
    <dgm:pt modelId="{B585C12F-1483-483F-AAFB-2A3C21614AEA}" type="parTrans" cxnId="{CED9B988-6B59-45AA-BDCF-91417E74F8AB}">
      <dgm:prSet/>
      <dgm:spPr/>
      <dgm:t>
        <a:bodyPr/>
        <a:lstStyle/>
        <a:p>
          <a:endParaRPr lang="en-US"/>
        </a:p>
      </dgm:t>
    </dgm:pt>
    <dgm:pt modelId="{C6B9C7A8-F14C-4A84-AD0D-89FF96A6E85B}" type="sibTrans" cxnId="{CED9B988-6B59-45AA-BDCF-91417E74F8AB}">
      <dgm:prSet/>
      <dgm:spPr/>
      <dgm:t>
        <a:bodyPr/>
        <a:lstStyle/>
        <a:p>
          <a:endParaRPr lang="en-US"/>
        </a:p>
      </dgm:t>
    </dgm:pt>
    <dgm:pt modelId="{676C674E-A3FF-42DE-BD3E-2EED6EEDD157}">
      <dgm:prSet phldrT="[Text]"/>
      <dgm:spPr/>
      <dgm:t>
        <a:bodyPr/>
        <a:lstStyle/>
        <a:p>
          <a:r>
            <a:rPr lang="en-US" b="1" dirty="0" smtClean="0">
              <a:solidFill>
                <a:srgbClr val="FF0000"/>
              </a:solidFill>
            </a:rPr>
            <a:t>Site Visit         </a:t>
          </a:r>
          <a:r>
            <a:rPr lang="en-US" b="1" dirty="0" smtClean="0"/>
            <a:t>Describing the </a:t>
          </a:r>
          <a:r>
            <a:rPr lang="en-US" b="1" dirty="0" smtClean="0">
              <a:solidFill>
                <a:srgbClr val="FF0000"/>
              </a:solidFill>
            </a:rPr>
            <a:t>land</a:t>
          </a:r>
          <a:r>
            <a:rPr lang="en-US" b="1" dirty="0" smtClean="0"/>
            <a:t> and </a:t>
          </a:r>
          <a:r>
            <a:rPr lang="en-US" b="1" dirty="0" smtClean="0">
              <a:solidFill>
                <a:srgbClr val="FF0000"/>
              </a:solidFill>
            </a:rPr>
            <a:t>Building</a:t>
          </a:r>
          <a:r>
            <a:rPr lang="en-US" b="1" dirty="0" smtClean="0"/>
            <a:t>          What is the underlying </a:t>
          </a:r>
          <a:r>
            <a:rPr lang="en-US" b="1" dirty="0" smtClean="0">
              <a:solidFill>
                <a:srgbClr val="FF0000"/>
              </a:solidFill>
            </a:rPr>
            <a:t>Zoning</a:t>
          </a:r>
          <a:r>
            <a:rPr lang="en-US" b="1" dirty="0" smtClean="0"/>
            <a:t>        What are the  current </a:t>
          </a:r>
          <a:r>
            <a:rPr lang="en-US" b="1" dirty="0" smtClean="0">
              <a:solidFill>
                <a:srgbClr val="FF0000"/>
              </a:solidFill>
            </a:rPr>
            <a:t>taxes</a:t>
          </a:r>
          <a:r>
            <a:rPr lang="en-US" b="1" dirty="0" smtClean="0"/>
            <a:t>.     Planned and completed </a:t>
          </a:r>
          <a:r>
            <a:rPr lang="en-US" b="1" dirty="0" smtClean="0">
              <a:solidFill>
                <a:srgbClr val="FF0000"/>
              </a:solidFill>
            </a:rPr>
            <a:t>Capital</a:t>
          </a:r>
          <a:r>
            <a:rPr lang="en-US" b="1" dirty="0" smtClean="0"/>
            <a:t> </a:t>
          </a:r>
          <a:r>
            <a:rPr lang="en-US" b="1" dirty="0" smtClean="0">
              <a:solidFill>
                <a:srgbClr val="FF0000"/>
              </a:solidFill>
            </a:rPr>
            <a:t>Improvements</a:t>
          </a:r>
        </a:p>
      </dgm:t>
    </dgm:pt>
    <dgm:pt modelId="{42E2A811-6C64-4542-B682-98FF6B7E0A24}" type="parTrans" cxnId="{4D0AE323-59EA-4EFA-9E40-BB4A3502DA8E}">
      <dgm:prSet/>
      <dgm:spPr/>
      <dgm:t>
        <a:bodyPr/>
        <a:lstStyle/>
        <a:p>
          <a:endParaRPr lang="en-US"/>
        </a:p>
      </dgm:t>
    </dgm:pt>
    <dgm:pt modelId="{25A9514C-F9E7-4A55-9516-CD6182E4FD8E}" type="sibTrans" cxnId="{4D0AE323-59EA-4EFA-9E40-BB4A3502DA8E}">
      <dgm:prSet/>
      <dgm:spPr/>
      <dgm:t>
        <a:bodyPr/>
        <a:lstStyle/>
        <a:p>
          <a:endParaRPr lang="en-US"/>
        </a:p>
      </dgm:t>
    </dgm:pt>
    <dgm:pt modelId="{FD5C663E-A4C4-4A8D-802B-4BD10AD28DEA}">
      <dgm:prSet phldrT="[Text]"/>
      <dgm:spPr/>
      <dgm:t>
        <a:bodyPr/>
        <a:lstStyle/>
        <a:p>
          <a:r>
            <a:rPr lang="en-US" b="1" dirty="0" smtClean="0"/>
            <a:t>Conclusion</a:t>
          </a:r>
        </a:p>
      </dgm:t>
    </dgm:pt>
    <dgm:pt modelId="{D934800E-553F-4268-BBCB-1592F693F44E}" type="parTrans" cxnId="{F8E4B1EB-05D1-4236-A3FB-D8C098517F0E}">
      <dgm:prSet/>
      <dgm:spPr/>
      <dgm:t>
        <a:bodyPr/>
        <a:lstStyle/>
        <a:p>
          <a:endParaRPr lang="en-US"/>
        </a:p>
      </dgm:t>
    </dgm:pt>
    <dgm:pt modelId="{300B9992-6119-4D55-B2A5-EAF223D4DEE2}" type="sibTrans" cxnId="{F8E4B1EB-05D1-4236-A3FB-D8C098517F0E}">
      <dgm:prSet/>
      <dgm:spPr/>
      <dgm:t>
        <a:bodyPr/>
        <a:lstStyle/>
        <a:p>
          <a:endParaRPr lang="en-US"/>
        </a:p>
      </dgm:t>
    </dgm:pt>
    <dgm:pt modelId="{BB147A32-0CD2-43FD-8B26-4E0C8BA65D4F}">
      <dgm:prSet phldrT="[Text]"/>
      <dgm:spPr/>
      <dgm:t>
        <a:bodyPr/>
        <a:lstStyle/>
        <a:p>
          <a:r>
            <a:rPr lang="en-US" b="1" dirty="0" smtClean="0"/>
            <a:t>In depth comparable </a:t>
          </a:r>
          <a:r>
            <a:rPr lang="en-US" b="1" dirty="0" smtClean="0">
              <a:solidFill>
                <a:srgbClr val="FF0000"/>
              </a:solidFill>
            </a:rPr>
            <a:t>rental</a:t>
          </a:r>
          <a:r>
            <a:rPr lang="en-US" b="1" dirty="0" smtClean="0"/>
            <a:t> analysis.  </a:t>
          </a:r>
        </a:p>
        <a:p>
          <a:r>
            <a:rPr lang="en-US" b="1" dirty="0" smtClean="0"/>
            <a:t>Analysis of the property </a:t>
          </a:r>
          <a:r>
            <a:rPr lang="en-US" b="1" dirty="0" smtClean="0">
              <a:solidFill>
                <a:srgbClr val="FF0000"/>
              </a:solidFill>
            </a:rPr>
            <a:t>expenses</a:t>
          </a:r>
        </a:p>
        <a:p>
          <a:r>
            <a:rPr lang="en-US" b="1" dirty="0" smtClean="0"/>
            <a:t>Developing a Cap Rate</a:t>
          </a:r>
        </a:p>
        <a:p>
          <a:r>
            <a:rPr lang="en-US" b="1" dirty="0" smtClean="0"/>
            <a:t>Derive an estimate of Market value</a:t>
          </a:r>
        </a:p>
      </dgm:t>
    </dgm:pt>
    <dgm:pt modelId="{C04B5488-EE15-454A-9173-E34E727E01BB}" type="sibTrans" cxnId="{ADA9775A-0FF1-4AC3-917E-BA5616405B13}">
      <dgm:prSet/>
      <dgm:spPr/>
      <dgm:t>
        <a:bodyPr/>
        <a:lstStyle/>
        <a:p>
          <a:endParaRPr lang="en-US"/>
        </a:p>
      </dgm:t>
    </dgm:pt>
    <dgm:pt modelId="{DE913F9D-3A6E-4EE9-88AC-98CB8B308F5F}" type="parTrans" cxnId="{ADA9775A-0FF1-4AC3-917E-BA5616405B13}">
      <dgm:prSet/>
      <dgm:spPr/>
      <dgm:t>
        <a:bodyPr/>
        <a:lstStyle/>
        <a:p>
          <a:endParaRPr lang="en-US"/>
        </a:p>
      </dgm:t>
    </dgm:pt>
    <dgm:pt modelId="{F5812EC8-8BBD-B54B-A14B-EFD1BCCB09E3}">
      <dgm:prSet phldrT="[Text]"/>
      <dgm:spPr/>
      <dgm:t>
        <a:bodyPr/>
        <a:lstStyle/>
        <a:p>
          <a:endParaRPr lang="en-US" b="1" dirty="0" smtClean="0"/>
        </a:p>
        <a:p>
          <a:r>
            <a:rPr lang="en-US" b="1" dirty="0" smtClean="0"/>
            <a:t>Develop bulk comparable property </a:t>
          </a:r>
          <a:r>
            <a:rPr lang="en-US" b="1" dirty="0" smtClean="0">
              <a:solidFill>
                <a:srgbClr val="FF0000"/>
              </a:solidFill>
            </a:rPr>
            <a:t>sales</a:t>
          </a:r>
          <a:r>
            <a:rPr lang="en-US" b="1" dirty="0" smtClean="0"/>
            <a:t>.</a:t>
          </a:r>
        </a:p>
        <a:p>
          <a:r>
            <a:rPr lang="en-US" b="1" dirty="0" smtClean="0"/>
            <a:t>Analyze these sales based on property characteristics.</a:t>
          </a:r>
        </a:p>
        <a:p>
          <a:r>
            <a:rPr lang="en-US" b="1" dirty="0" smtClean="0"/>
            <a:t>Develop and Estimate of Market Value.</a:t>
          </a:r>
        </a:p>
        <a:p>
          <a:endParaRPr lang="en-US" b="1" dirty="0" smtClean="0"/>
        </a:p>
        <a:p>
          <a:r>
            <a:rPr lang="en-US" b="1" dirty="0" smtClean="0"/>
            <a:t>Develop individual </a:t>
          </a:r>
          <a:r>
            <a:rPr lang="en-US" b="1" dirty="0" smtClean="0">
              <a:solidFill>
                <a:srgbClr val="FF0000"/>
              </a:solidFill>
            </a:rPr>
            <a:t>unit sales</a:t>
          </a:r>
          <a:r>
            <a:rPr lang="en-US" b="1" dirty="0" smtClean="0"/>
            <a:t>.</a:t>
          </a:r>
        </a:p>
        <a:p>
          <a:r>
            <a:rPr lang="en-US" b="1" dirty="0" smtClean="0"/>
            <a:t>Derive a gross sell-out value.</a:t>
          </a:r>
          <a:endParaRPr lang="en-US" b="1" dirty="0"/>
        </a:p>
      </dgm:t>
    </dgm:pt>
    <dgm:pt modelId="{A13BFAF6-40E1-DC41-9884-5D3E4EDC9BCA}" type="parTrans" cxnId="{03482B86-E9E0-C941-B970-DB4E126438F1}">
      <dgm:prSet/>
      <dgm:spPr/>
      <dgm:t>
        <a:bodyPr/>
        <a:lstStyle/>
        <a:p>
          <a:endParaRPr lang="en-US"/>
        </a:p>
      </dgm:t>
    </dgm:pt>
    <dgm:pt modelId="{46702972-8C33-D645-A9F0-873695929CD9}" type="sibTrans" cxnId="{03482B86-E9E0-C941-B970-DB4E126438F1}">
      <dgm:prSet/>
      <dgm:spPr/>
      <dgm:t>
        <a:bodyPr/>
        <a:lstStyle/>
        <a:p>
          <a:endParaRPr lang="en-US"/>
        </a:p>
      </dgm:t>
    </dgm:pt>
    <dgm:pt modelId="{CC7D2FFE-1BDF-494B-BAC1-1BB132FE514A}" type="pres">
      <dgm:prSet presAssocID="{F77BAEAF-FEC4-4459-A4DD-4916E4508D5B}" presName="arrowDiagram" presStyleCnt="0">
        <dgm:presLayoutVars>
          <dgm:chMax val="5"/>
          <dgm:dir/>
          <dgm:resizeHandles val="exact"/>
        </dgm:presLayoutVars>
      </dgm:prSet>
      <dgm:spPr/>
    </dgm:pt>
    <dgm:pt modelId="{2B946C69-75B0-4593-8EDF-15C030C0B383}" type="pres">
      <dgm:prSet presAssocID="{F77BAEAF-FEC4-4459-A4DD-4916E4508D5B}" presName="arrow" presStyleLbl="bgShp" presStyleIdx="0" presStyleCnt="1"/>
      <dgm:spPr/>
      <dgm:t>
        <a:bodyPr/>
        <a:lstStyle/>
        <a:p>
          <a:endParaRPr lang="en-US"/>
        </a:p>
      </dgm:t>
    </dgm:pt>
    <dgm:pt modelId="{82A4C501-C231-4DA7-99A2-811749D53773}" type="pres">
      <dgm:prSet presAssocID="{F77BAEAF-FEC4-4459-A4DD-4916E4508D5B}" presName="arrowDiagram5" presStyleCnt="0"/>
      <dgm:spPr/>
    </dgm:pt>
    <dgm:pt modelId="{212C2C53-FAD5-4270-9197-C6FF5C2A211C}" type="pres">
      <dgm:prSet presAssocID="{96C924A0-589A-4378-A77E-05AEB09E97DF}" presName="bullet5a" presStyleLbl="node1" presStyleIdx="0" presStyleCnt="5"/>
      <dgm:spPr/>
    </dgm:pt>
    <dgm:pt modelId="{AA147B47-17D1-459E-8E85-1625BD9582CA}" type="pres">
      <dgm:prSet presAssocID="{96C924A0-589A-4378-A77E-05AEB09E97DF}" presName="textBox5a" presStyleLbl="revTx" presStyleIdx="0" presStyleCnt="5">
        <dgm:presLayoutVars>
          <dgm:bulletEnabled val="1"/>
        </dgm:presLayoutVars>
      </dgm:prSet>
      <dgm:spPr/>
      <dgm:t>
        <a:bodyPr/>
        <a:lstStyle/>
        <a:p>
          <a:endParaRPr lang="en-US"/>
        </a:p>
      </dgm:t>
    </dgm:pt>
    <dgm:pt modelId="{1CF9F493-9722-4151-AA34-D229D7F061B8}" type="pres">
      <dgm:prSet presAssocID="{676C674E-A3FF-42DE-BD3E-2EED6EEDD157}" presName="bullet5b" presStyleLbl="node1" presStyleIdx="1" presStyleCnt="5"/>
      <dgm:spPr/>
    </dgm:pt>
    <dgm:pt modelId="{E4EE3692-643C-4DB7-B13D-A741616929DA}" type="pres">
      <dgm:prSet presAssocID="{676C674E-A3FF-42DE-BD3E-2EED6EEDD157}" presName="textBox5b" presStyleLbl="revTx" presStyleIdx="1" presStyleCnt="5">
        <dgm:presLayoutVars>
          <dgm:bulletEnabled val="1"/>
        </dgm:presLayoutVars>
      </dgm:prSet>
      <dgm:spPr/>
      <dgm:t>
        <a:bodyPr/>
        <a:lstStyle/>
        <a:p>
          <a:endParaRPr lang="en-US"/>
        </a:p>
      </dgm:t>
    </dgm:pt>
    <dgm:pt modelId="{80090B3C-8103-4F6A-9212-A96D64B290BC}" type="pres">
      <dgm:prSet presAssocID="{BB147A32-0CD2-43FD-8B26-4E0C8BA65D4F}" presName="bullet5c" presStyleLbl="node1" presStyleIdx="2" presStyleCnt="5"/>
      <dgm:spPr/>
    </dgm:pt>
    <dgm:pt modelId="{9884B302-F9EB-4F08-AE5D-11BB7E8DE570}" type="pres">
      <dgm:prSet presAssocID="{BB147A32-0CD2-43FD-8B26-4E0C8BA65D4F}" presName="textBox5c" presStyleLbl="revTx" presStyleIdx="2" presStyleCnt="5">
        <dgm:presLayoutVars>
          <dgm:bulletEnabled val="1"/>
        </dgm:presLayoutVars>
      </dgm:prSet>
      <dgm:spPr/>
      <dgm:t>
        <a:bodyPr/>
        <a:lstStyle/>
        <a:p>
          <a:endParaRPr lang="en-US"/>
        </a:p>
      </dgm:t>
    </dgm:pt>
    <dgm:pt modelId="{61B4BE05-7582-7F49-8848-F5AB88D01211}" type="pres">
      <dgm:prSet presAssocID="{F5812EC8-8BBD-B54B-A14B-EFD1BCCB09E3}" presName="bullet5d" presStyleLbl="node1" presStyleIdx="3" presStyleCnt="5"/>
      <dgm:spPr/>
    </dgm:pt>
    <dgm:pt modelId="{ABF20C59-3D99-A94D-B400-B8E2DE6700F2}" type="pres">
      <dgm:prSet presAssocID="{F5812EC8-8BBD-B54B-A14B-EFD1BCCB09E3}" presName="textBox5d" presStyleLbl="revTx" presStyleIdx="3" presStyleCnt="5">
        <dgm:presLayoutVars>
          <dgm:bulletEnabled val="1"/>
        </dgm:presLayoutVars>
      </dgm:prSet>
      <dgm:spPr/>
      <dgm:t>
        <a:bodyPr/>
        <a:lstStyle/>
        <a:p>
          <a:endParaRPr lang="en-US"/>
        </a:p>
      </dgm:t>
    </dgm:pt>
    <dgm:pt modelId="{C71118E9-A9E5-B144-9A69-E33040C58864}" type="pres">
      <dgm:prSet presAssocID="{FD5C663E-A4C4-4A8D-802B-4BD10AD28DEA}" presName="bullet5e" presStyleLbl="node1" presStyleIdx="4" presStyleCnt="5"/>
      <dgm:spPr/>
    </dgm:pt>
    <dgm:pt modelId="{5FD92433-728A-6C43-A07E-1272909BF955}" type="pres">
      <dgm:prSet presAssocID="{FD5C663E-A4C4-4A8D-802B-4BD10AD28DEA}" presName="textBox5e" presStyleLbl="revTx" presStyleIdx="4" presStyleCnt="5">
        <dgm:presLayoutVars>
          <dgm:bulletEnabled val="1"/>
        </dgm:presLayoutVars>
      </dgm:prSet>
      <dgm:spPr/>
      <dgm:t>
        <a:bodyPr/>
        <a:lstStyle/>
        <a:p>
          <a:endParaRPr lang="en-US"/>
        </a:p>
      </dgm:t>
    </dgm:pt>
  </dgm:ptLst>
  <dgm:cxnLst>
    <dgm:cxn modelId="{9F387FBC-896C-124D-A192-B6931B939B33}" type="presOf" srcId="{96C924A0-589A-4378-A77E-05AEB09E97DF}" destId="{AA147B47-17D1-459E-8E85-1625BD9582CA}" srcOrd="0" destOrd="0" presId="urn:microsoft.com/office/officeart/2005/8/layout/arrow2"/>
    <dgm:cxn modelId="{ADA9775A-0FF1-4AC3-917E-BA5616405B13}" srcId="{F77BAEAF-FEC4-4459-A4DD-4916E4508D5B}" destId="{BB147A32-0CD2-43FD-8B26-4E0C8BA65D4F}" srcOrd="2" destOrd="0" parTransId="{DE913F9D-3A6E-4EE9-88AC-98CB8B308F5F}" sibTransId="{C04B5488-EE15-454A-9173-E34E727E01BB}"/>
    <dgm:cxn modelId="{3A74B0BF-E717-1B4F-BA41-687472690BEE}" type="presOf" srcId="{F5812EC8-8BBD-B54B-A14B-EFD1BCCB09E3}" destId="{ABF20C59-3D99-A94D-B400-B8E2DE6700F2}" srcOrd="0" destOrd="0" presId="urn:microsoft.com/office/officeart/2005/8/layout/arrow2"/>
    <dgm:cxn modelId="{92FD4687-DFD2-5846-8A9B-CEA82731FDBE}" type="presOf" srcId="{F77BAEAF-FEC4-4459-A4DD-4916E4508D5B}" destId="{CC7D2FFE-1BDF-494B-BAC1-1BB132FE514A}" srcOrd="0" destOrd="0" presId="urn:microsoft.com/office/officeart/2005/8/layout/arrow2"/>
    <dgm:cxn modelId="{03482B86-E9E0-C941-B970-DB4E126438F1}" srcId="{F77BAEAF-FEC4-4459-A4DD-4916E4508D5B}" destId="{F5812EC8-8BBD-B54B-A14B-EFD1BCCB09E3}" srcOrd="3" destOrd="0" parTransId="{A13BFAF6-40E1-DC41-9884-5D3E4EDC9BCA}" sibTransId="{46702972-8C33-D645-A9F0-873695929CD9}"/>
    <dgm:cxn modelId="{F8E4B1EB-05D1-4236-A3FB-D8C098517F0E}" srcId="{F77BAEAF-FEC4-4459-A4DD-4916E4508D5B}" destId="{FD5C663E-A4C4-4A8D-802B-4BD10AD28DEA}" srcOrd="4" destOrd="0" parTransId="{D934800E-553F-4268-BBCB-1592F693F44E}" sibTransId="{300B9992-6119-4D55-B2A5-EAF223D4DEE2}"/>
    <dgm:cxn modelId="{CED9B988-6B59-45AA-BDCF-91417E74F8AB}" srcId="{F77BAEAF-FEC4-4459-A4DD-4916E4508D5B}" destId="{96C924A0-589A-4378-A77E-05AEB09E97DF}" srcOrd="0" destOrd="0" parTransId="{B585C12F-1483-483F-AAFB-2A3C21614AEA}" sibTransId="{C6B9C7A8-F14C-4A84-AD0D-89FF96A6E85B}"/>
    <dgm:cxn modelId="{37496B81-B01F-5D4F-B614-68046FDC4079}" type="presOf" srcId="{BB147A32-0CD2-43FD-8B26-4E0C8BA65D4F}" destId="{9884B302-F9EB-4F08-AE5D-11BB7E8DE570}" srcOrd="0" destOrd="0" presId="urn:microsoft.com/office/officeart/2005/8/layout/arrow2"/>
    <dgm:cxn modelId="{671DE0CA-85A9-5745-94F5-2ABCD52477C7}" type="presOf" srcId="{676C674E-A3FF-42DE-BD3E-2EED6EEDD157}" destId="{E4EE3692-643C-4DB7-B13D-A741616929DA}" srcOrd="0" destOrd="0" presId="urn:microsoft.com/office/officeart/2005/8/layout/arrow2"/>
    <dgm:cxn modelId="{4D0AE323-59EA-4EFA-9E40-BB4A3502DA8E}" srcId="{F77BAEAF-FEC4-4459-A4DD-4916E4508D5B}" destId="{676C674E-A3FF-42DE-BD3E-2EED6EEDD157}" srcOrd="1" destOrd="0" parTransId="{42E2A811-6C64-4542-B682-98FF6B7E0A24}" sibTransId="{25A9514C-F9E7-4A55-9516-CD6182E4FD8E}"/>
    <dgm:cxn modelId="{FBC7A06D-2EBA-724C-A210-3C2E5169CE4C}" type="presOf" srcId="{FD5C663E-A4C4-4A8D-802B-4BD10AD28DEA}" destId="{5FD92433-728A-6C43-A07E-1272909BF955}" srcOrd="0" destOrd="0" presId="urn:microsoft.com/office/officeart/2005/8/layout/arrow2"/>
    <dgm:cxn modelId="{F024873D-8118-5A43-ADD5-2820DEA13CE6}" type="presParOf" srcId="{CC7D2FFE-1BDF-494B-BAC1-1BB132FE514A}" destId="{2B946C69-75B0-4593-8EDF-15C030C0B383}" srcOrd="0" destOrd="0" presId="urn:microsoft.com/office/officeart/2005/8/layout/arrow2"/>
    <dgm:cxn modelId="{9EEBCF92-4648-C945-A07C-BE44987C8C6B}" type="presParOf" srcId="{CC7D2FFE-1BDF-494B-BAC1-1BB132FE514A}" destId="{82A4C501-C231-4DA7-99A2-811749D53773}" srcOrd="1" destOrd="0" presId="urn:microsoft.com/office/officeart/2005/8/layout/arrow2"/>
    <dgm:cxn modelId="{32BC9021-8185-E643-A360-792CB740D0A4}" type="presParOf" srcId="{82A4C501-C231-4DA7-99A2-811749D53773}" destId="{212C2C53-FAD5-4270-9197-C6FF5C2A211C}" srcOrd="0" destOrd="0" presId="urn:microsoft.com/office/officeart/2005/8/layout/arrow2"/>
    <dgm:cxn modelId="{17D59003-B41A-BE45-A5DB-05163DE1152D}" type="presParOf" srcId="{82A4C501-C231-4DA7-99A2-811749D53773}" destId="{AA147B47-17D1-459E-8E85-1625BD9582CA}" srcOrd="1" destOrd="0" presId="urn:microsoft.com/office/officeart/2005/8/layout/arrow2"/>
    <dgm:cxn modelId="{DC442A01-F1A5-C24C-BFF8-F080F1968C15}" type="presParOf" srcId="{82A4C501-C231-4DA7-99A2-811749D53773}" destId="{1CF9F493-9722-4151-AA34-D229D7F061B8}" srcOrd="2" destOrd="0" presId="urn:microsoft.com/office/officeart/2005/8/layout/arrow2"/>
    <dgm:cxn modelId="{B91CC38B-033E-D143-B88F-69241EFC8091}" type="presParOf" srcId="{82A4C501-C231-4DA7-99A2-811749D53773}" destId="{E4EE3692-643C-4DB7-B13D-A741616929DA}" srcOrd="3" destOrd="0" presId="urn:microsoft.com/office/officeart/2005/8/layout/arrow2"/>
    <dgm:cxn modelId="{0E1F5EA7-7975-274A-98A6-C02F5C44B601}" type="presParOf" srcId="{82A4C501-C231-4DA7-99A2-811749D53773}" destId="{80090B3C-8103-4F6A-9212-A96D64B290BC}" srcOrd="4" destOrd="0" presId="urn:microsoft.com/office/officeart/2005/8/layout/arrow2"/>
    <dgm:cxn modelId="{A073113B-FB4E-B54F-AD5F-279C2D152433}" type="presParOf" srcId="{82A4C501-C231-4DA7-99A2-811749D53773}" destId="{9884B302-F9EB-4F08-AE5D-11BB7E8DE570}" srcOrd="5" destOrd="0" presId="urn:microsoft.com/office/officeart/2005/8/layout/arrow2"/>
    <dgm:cxn modelId="{6F681C0B-0F74-0E47-AD85-5B975619BCF6}" type="presParOf" srcId="{82A4C501-C231-4DA7-99A2-811749D53773}" destId="{61B4BE05-7582-7F49-8848-F5AB88D01211}" srcOrd="6" destOrd="0" presId="urn:microsoft.com/office/officeart/2005/8/layout/arrow2"/>
    <dgm:cxn modelId="{E9A97C90-8BE8-A84F-96BA-6C8C5D20B1FD}" type="presParOf" srcId="{82A4C501-C231-4DA7-99A2-811749D53773}" destId="{ABF20C59-3D99-A94D-B400-B8E2DE6700F2}" srcOrd="7" destOrd="0" presId="urn:microsoft.com/office/officeart/2005/8/layout/arrow2"/>
    <dgm:cxn modelId="{62EE6183-A2F1-6548-845C-BFD741E5FA41}" type="presParOf" srcId="{82A4C501-C231-4DA7-99A2-811749D53773}" destId="{C71118E9-A9E5-B144-9A69-E33040C58864}" srcOrd="8" destOrd="0" presId="urn:microsoft.com/office/officeart/2005/8/layout/arrow2"/>
    <dgm:cxn modelId="{2AD1B111-1BD5-E649-8FDF-CC9688E88CD5}" type="presParOf" srcId="{82A4C501-C231-4DA7-99A2-811749D53773}" destId="{5FD92433-728A-6C43-A07E-1272909BF955}"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062E1C-BCFD-D542-A5BF-50BBC8324ED8}"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n-US"/>
        </a:p>
      </dgm:t>
    </dgm:pt>
    <dgm:pt modelId="{D051F008-C289-744E-95F4-265EF714E537}">
      <dgm:prSet phldrT="[Text]" custT="1"/>
      <dgm:spPr/>
      <dgm:t>
        <a:bodyPr/>
        <a:lstStyle/>
        <a:p>
          <a:r>
            <a:rPr lang="en-US" sz="2800" dirty="0" smtClean="0"/>
            <a:t>Location</a:t>
          </a:r>
          <a:r>
            <a:rPr lang="en-US" sz="3600" dirty="0" smtClean="0"/>
            <a:t>	</a:t>
          </a:r>
          <a:endParaRPr lang="en-US" sz="3600" dirty="0"/>
        </a:p>
      </dgm:t>
    </dgm:pt>
    <dgm:pt modelId="{3BC43B6D-BD9E-3945-A42C-48B2193AAAC1}" type="parTrans" cxnId="{518D1F82-F919-1740-9D23-4A4EE6507948}">
      <dgm:prSet/>
      <dgm:spPr/>
      <dgm:t>
        <a:bodyPr/>
        <a:lstStyle/>
        <a:p>
          <a:endParaRPr lang="en-US"/>
        </a:p>
      </dgm:t>
    </dgm:pt>
    <dgm:pt modelId="{3A05871E-7E16-0649-8176-60B25E8B1421}" type="sibTrans" cxnId="{518D1F82-F919-1740-9D23-4A4EE6507948}">
      <dgm:prSet/>
      <dgm:spPr/>
      <dgm:t>
        <a:bodyPr/>
        <a:lstStyle/>
        <a:p>
          <a:endParaRPr lang="en-US"/>
        </a:p>
      </dgm:t>
    </dgm:pt>
    <dgm:pt modelId="{ED84B34F-559A-1B49-9A47-62EE92762091}">
      <dgm:prSet phldrT="[Text]"/>
      <dgm:spPr/>
      <dgm:t>
        <a:bodyPr/>
        <a:lstStyle/>
        <a:p>
          <a:r>
            <a:rPr lang="en-US" dirty="0" smtClean="0"/>
            <a:t>Physical Characteristics</a:t>
          </a:r>
          <a:endParaRPr lang="en-US" dirty="0"/>
        </a:p>
      </dgm:t>
    </dgm:pt>
    <dgm:pt modelId="{9024CB46-7CDC-664A-97DE-CBB8AEEAC8C0}" type="parTrans" cxnId="{64775A79-0421-CE40-9C64-1A4DAB6F81BA}">
      <dgm:prSet/>
      <dgm:spPr/>
      <dgm:t>
        <a:bodyPr/>
        <a:lstStyle/>
        <a:p>
          <a:endParaRPr lang="en-US"/>
        </a:p>
      </dgm:t>
    </dgm:pt>
    <dgm:pt modelId="{E7EF7B46-9857-A742-A3EC-55341A474DE1}" type="sibTrans" cxnId="{64775A79-0421-CE40-9C64-1A4DAB6F81BA}">
      <dgm:prSet/>
      <dgm:spPr/>
      <dgm:t>
        <a:bodyPr/>
        <a:lstStyle/>
        <a:p>
          <a:endParaRPr lang="en-US"/>
        </a:p>
      </dgm:t>
    </dgm:pt>
    <dgm:pt modelId="{6AD75B32-4488-3D4A-8188-BCB74C8E19AD}">
      <dgm:prSet phldrT="[Text]"/>
      <dgm:spPr/>
      <dgm:t>
        <a:bodyPr/>
        <a:lstStyle/>
        <a:p>
          <a:r>
            <a:rPr lang="en-US" dirty="0" smtClean="0"/>
            <a:t>Flood /   Traffic Count</a:t>
          </a:r>
          <a:endParaRPr lang="en-US" dirty="0"/>
        </a:p>
      </dgm:t>
    </dgm:pt>
    <dgm:pt modelId="{93309D2D-FF78-FA46-8B02-67BCA867FE6E}" type="parTrans" cxnId="{4D37DDFB-4F52-FD44-AF62-3B5BC394B1D4}">
      <dgm:prSet/>
      <dgm:spPr/>
      <dgm:t>
        <a:bodyPr/>
        <a:lstStyle/>
        <a:p>
          <a:endParaRPr lang="en-US"/>
        </a:p>
      </dgm:t>
    </dgm:pt>
    <dgm:pt modelId="{C52A34D3-0AA5-B04F-A57F-BF500D2D26B8}" type="sibTrans" cxnId="{4D37DDFB-4F52-FD44-AF62-3B5BC394B1D4}">
      <dgm:prSet/>
      <dgm:spPr/>
      <dgm:t>
        <a:bodyPr/>
        <a:lstStyle/>
        <a:p>
          <a:endParaRPr lang="en-US"/>
        </a:p>
      </dgm:t>
    </dgm:pt>
    <dgm:pt modelId="{2E8ABC12-F89D-DB43-99AF-05326ACFA3E2}">
      <dgm:prSet phldrT="[Text]" custT="1"/>
      <dgm:spPr/>
      <dgm:t>
        <a:bodyPr/>
        <a:lstStyle/>
        <a:p>
          <a:r>
            <a:rPr lang="en-US" sz="2400" dirty="0" smtClean="0"/>
            <a:t>Size &amp; Shape</a:t>
          </a:r>
          <a:endParaRPr lang="en-US" sz="2400" dirty="0"/>
        </a:p>
      </dgm:t>
    </dgm:pt>
    <dgm:pt modelId="{1129EA89-11FE-9441-8371-F4F6451936F4}" type="parTrans" cxnId="{AC9A36B1-2069-F146-A078-28CEFDE0688F}">
      <dgm:prSet/>
      <dgm:spPr/>
      <dgm:t>
        <a:bodyPr/>
        <a:lstStyle/>
        <a:p>
          <a:endParaRPr lang="en-US"/>
        </a:p>
      </dgm:t>
    </dgm:pt>
    <dgm:pt modelId="{9BEE2611-4272-8C4A-9F85-40CCF9D3C509}" type="sibTrans" cxnId="{AC9A36B1-2069-F146-A078-28CEFDE0688F}">
      <dgm:prSet/>
      <dgm:spPr/>
      <dgm:t>
        <a:bodyPr/>
        <a:lstStyle/>
        <a:p>
          <a:endParaRPr lang="en-US"/>
        </a:p>
      </dgm:t>
    </dgm:pt>
    <dgm:pt modelId="{6F670437-5A35-C846-823F-9D2CD6E14124}">
      <dgm:prSet phldrT="[Text]"/>
      <dgm:spPr/>
      <dgm:t>
        <a:bodyPr/>
        <a:lstStyle/>
        <a:p>
          <a:r>
            <a:rPr lang="en-US" dirty="0" smtClean="0"/>
            <a:t>Access / Visibility</a:t>
          </a:r>
          <a:endParaRPr lang="en-US" dirty="0"/>
        </a:p>
      </dgm:t>
    </dgm:pt>
    <dgm:pt modelId="{F89CA6CC-9E5F-E549-8660-CFC6F24733E5}" type="parTrans" cxnId="{DD65B5FC-4205-D949-9D63-3C54A867E062}">
      <dgm:prSet/>
      <dgm:spPr/>
      <dgm:t>
        <a:bodyPr/>
        <a:lstStyle/>
        <a:p>
          <a:endParaRPr lang="en-US"/>
        </a:p>
      </dgm:t>
    </dgm:pt>
    <dgm:pt modelId="{7850F42F-57B1-E947-AD8B-4FB5B75F437E}" type="sibTrans" cxnId="{DD65B5FC-4205-D949-9D63-3C54A867E062}">
      <dgm:prSet/>
      <dgm:spPr/>
      <dgm:t>
        <a:bodyPr/>
        <a:lstStyle/>
        <a:p>
          <a:endParaRPr lang="en-US"/>
        </a:p>
      </dgm:t>
    </dgm:pt>
    <dgm:pt modelId="{02F2DBCE-97C8-4A43-B786-3C8080CCC2BE}">
      <dgm:prSet phldrT="[Text]"/>
      <dgm:spPr/>
      <dgm:t>
        <a:bodyPr/>
        <a:lstStyle/>
        <a:p>
          <a:r>
            <a:rPr lang="en-US" dirty="0" smtClean="0"/>
            <a:t>Easements / Encroachment</a:t>
          </a:r>
          <a:endParaRPr lang="en-US" dirty="0"/>
        </a:p>
      </dgm:t>
    </dgm:pt>
    <dgm:pt modelId="{3EBF14B2-8CB9-0041-BB68-8115D2F549D7}" type="parTrans" cxnId="{B42B329E-91D8-D14A-A80A-825857D037CD}">
      <dgm:prSet/>
      <dgm:spPr/>
      <dgm:t>
        <a:bodyPr/>
        <a:lstStyle/>
        <a:p>
          <a:endParaRPr lang="en-US"/>
        </a:p>
      </dgm:t>
    </dgm:pt>
    <dgm:pt modelId="{6F758FFB-063E-AD49-B8FA-4319BC7EA094}" type="sibTrans" cxnId="{B42B329E-91D8-D14A-A80A-825857D037CD}">
      <dgm:prSet/>
      <dgm:spPr/>
      <dgm:t>
        <a:bodyPr/>
        <a:lstStyle/>
        <a:p>
          <a:endParaRPr lang="en-US"/>
        </a:p>
      </dgm:t>
    </dgm:pt>
    <dgm:pt modelId="{DAFA3F8D-2123-0B4E-81C1-3BA402515E87}">
      <dgm:prSet phldrT="[Text]" custT="1"/>
      <dgm:spPr/>
      <dgm:t>
        <a:bodyPr/>
        <a:lstStyle/>
        <a:p>
          <a:r>
            <a:rPr lang="en-US" sz="2400" dirty="0" smtClean="0"/>
            <a:t>Land to Building Ratio</a:t>
          </a:r>
          <a:endParaRPr lang="en-US" sz="2400" dirty="0"/>
        </a:p>
      </dgm:t>
    </dgm:pt>
    <dgm:pt modelId="{6E018615-F646-2B45-ADEB-3B4102B7D55D}" type="parTrans" cxnId="{A60B6C09-095C-6640-936E-EBC95483A587}">
      <dgm:prSet/>
      <dgm:spPr/>
      <dgm:t>
        <a:bodyPr/>
        <a:lstStyle/>
        <a:p>
          <a:endParaRPr lang="en-US"/>
        </a:p>
      </dgm:t>
    </dgm:pt>
    <dgm:pt modelId="{DAE13C36-20C3-B24C-A277-B81719C5C030}" type="sibTrans" cxnId="{A60B6C09-095C-6640-936E-EBC95483A587}">
      <dgm:prSet/>
      <dgm:spPr/>
      <dgm:t>
        <a:bodyPr/>
        <a:lstStyle/>
        <a:p>
          <a:endParaRPr lang="en-US"/>
        </a:p>
      </dgm:t>
    </dgm:pt>
    <dgm:pt modelId="{02E7AE44-EABC-CA40-BB08-4E8A666DDD88}">
      <dgm:prSet phldrT="[Text]"/>
      <dgm:spPr/>
      <dgm:t>
        <a:bodyPr/>
        <a:lstStyle/>
        <a:p>
          <a:r>
            <a:rPr lang="en-US" dirty="0" smtClean="0"/>
            <a:t>Parking / Utilities</a:t>
          </a:r>
          <a:endParaRPr lang="en-US" dirty="0"/>
        </a:p>
      </dgm:t>
    </dgm:pt>
    <dgm:pt modelId="{861DC9E8-4E8E-A14E-9B54-71BC77C03CF7}" type="parTrans" cxnId="{5B0D83B4-A928-7B4C-BA3C-2840ABE29B2D}">
      <dgm:prSet/>
      <dgm:spPr/>
      <dgm:t>
        <a:bodyPr/>
        <a:lstStyle/>
        <a:p>
          <a:endParaRPr lang="en-US"/>
        </a:p>
      </dgm:t>
    </dgm:pt>
    <dgm:pt modelId="{4423CADD-0446-8643-95BA-E07F5730467D}" type="sibTrans" cxnId="{5B0D83B4-A928-7B4C-BA3C-2840ABE29B2D}">
      <dgm:prSet/>
      <dgm:spPr/>
      <dgm:t>
        <a:bodyPr/>
        <a:lstStyle/>
        <a:p>
          <a:endParaRPr lang="en-US"/>
        </a:p>
      </dgm:t>
    </dgm:pt>
    <dgm:pt modelId="{A6B104CC-E0D9-5141-817C-F389FA697908}">
      <dgm:prSet phldrT="[Text]"/>
      <dgm:spPr/>
      <dgm:t>
        <a:bodyPr/>
        <a:lstStyle/>
        <a:p>
          <a:r>
            <a:rPr lang="en-US" dirty="0" smtClean="0"/>
            <a:t>Site Improvements</a:t>
          </a:r>
          <a:endParaRPr lang="en-US" dirty="0"/>
        </a:p>
      </dgm:t>
    </dgm:pt>
    <dgm:pt modelId="{CB3382E8-D797-A843-B01F-61A168D5F508}" type="parTrans" cxnId="{B8F10304-1E1C-3F41-B8C6-45199ABBA0B2}">
      <dgm:prSet/>
      <dgm:spPr/>
      <dgm:t>
        <a:bodyPr/>
        <a:lstStyle/>
        <a:p>
          <a:endParaRPr lang="en-US"/>
        </a:p>
      </dgm:t>
    </dgm:pt>
    <dgm:pt modelId="{381AB8E7-F9DA-EF4D-BF87-7B48C1750A78}" type="sibTrans" cxnId="{B8F10304-1E1C-3F41-B8C6-45199ABBA0B2}">
      <dgm:prSet/>
      <dgm:spPr/>
      <dgm:t>
        <a:bodyPr/>
        <a:lstStyle/>
        <a:p>
          <a:endParaRPr lang="en-US"/>
        </a:p>
      </dgm:t>
    </dgm:pt>
    <dgm:pt modelId="{B103B66D-3BCD-C14A-8FD3-D41C50723FE3}" type="pres">
      <dgm:prSet presAssocID="{02062E1C-BCFD-D542-A5BF-50BBC8324ED8}" presName="theList" presStyleCnt="0">
        <dgm:presLayoutVars>
          <dgm:dir/>
          <dgm:animLvl val="lvl"/>
          <dgm:resizeHandles val="exact"/>
        </dgm:presLayoutVars>
      </dgm:prSet>
      <dgm:spPr/>
      <dgm:t>
        <a:bodyPr/>
        <a:lstStyle/>
        <a:p>
          <a:endParaRPr lang="en-US"/>
        </a:p>
      </dgm:t>
    </dgm:pt>
    <dgm:pt modelId="{5B846E34-4B2A-C347-A709-C606D9B0C1BD}" type="pres">
      <dgm:prSet presAssocID="{D051F008-C289-744E-95F4-265EF714E537}" presName="compNode" presStyleCnt="0"/>
      <dgm:spPr/>
    </dgm:pt>
    <dgm:pt modelId="{13853C5C-1E41-9844-895F-9B1297D5534E}" type="pres">
      <dgm:prSet presAssocID="{D051F008-C289-744E-95F4-265EF714E537}" presName="aNode" presStyleLbl="bgShp" presStyleIdx="0" presStyleCnt="3"/>
      <dgm:spPr/>
      <dgm:t>
        <a:bodyPr/>
        <a:lstStyle/>
        <a:p>
          <a:endParaRPr lang="en-US"/>
        </a:p>
      </dgm:t>
    </dgm:pt>
    <dgm:pt modelId="{6B8D0250-5C85-0C46-A3AE-0E6F93055DF3}" type="pres">
      <dgm:prSet presAssocID="{D051F008-C289-744E-95F4-265EF714E537}" presName="textNode" presStyleLbl="bgShp" presStyleIdx="0" presStyleCnt="3"/>
      <dgm:spPr/>
      <dgm:t>
        <a:bodyPr/>
        <a:lstStyle/>
        <a:p>
          <a:endParaRPr lang="en-US"/>
        </a:p>
      </dgm:t>
    </dgm:pt>
    <dgm:pt modelId="{C9D3A6C1-8AA6-084E-B5F9-1558091D90F5}" type="pres">
      <dgm:prSet presAssocID="{D051F008-C289-744E-95F4-265EF714E537}" presName="compChildNode" presStyleCnt="0"/>
      <dgm:spPr/>
    </dgm:pt>
    <dgm:pt modelId="{467D99D1-F387-A742-AF99-B65DFE8096CE}" type="pres">
      <dgm:prSet presAssocID="{D051F008-C289-744E-95F4-265EF714E537}" presName="theInnerList" presStyleCnt="0"/>
      <dgm:spPr/>
    </dgm:pt>
    <dgm:pt modelId="{196AA0F0-59CC-1642-A1A5-E9DF987AC344}" type="pres">
      <dgm:prSet presAssocID="{ED84B34F-559A-1B49-9A47-62EE92762091}" presName="childNode" presStyleLbl="node1" presStyleIdx="0" presStyleCnt="6">
        <dgm:presLayoutVars>
          <dgm:bulletEnabled val="1"/>
        </dgm:presLayoutVars>
      </dgm:prSet>
      <dgm:spPr/>
      <dgm:t>
        <a:bodyPr/>
        <a:lstStyle/>
        <a:p>
          <a:endParaRPr lang="en-US"/>
        </a:p>
      </dgm:t>
    </dgm:pt>
    <dgm:pt modelId="{60CC7184-A1A8-3F41-886B-856C63B056B4}" type="pres">
      <dgm:prSet presAssocID="{ED84B34F-559A-1B49-9A47-62EE92762091}" presName="aSpace2" presStyleCnt="0"/>
      <dgm:spPr/>
    </dgm:pt>
    <dgm:pt modelId="{503A5453-55A9-BF4D-A6E8-18A8E722609A}" type="pres">
      <dgm:prSet presAssocID="{6AD75B32-4488-3D4A-8188-BCB74C8E19AD}" presName="childNode" presStyleLbl="node1" presStyleIdx="1" presStyleCnt="6">
        <dgm:presLayoutVars>
          <dgm:bulletEnabled val="1"/>
        </dgm:presLayoutVars>
      </dgm:prSet>
      <dgm:spPr/>
      <dgm:t>
        <a:bodyPr/>
        <a:lstStyle/>
        <a:p>
          <a:endParaRPr lang="en-US"/>
        </a:p>
      </dgm:t>
    </dgm:pt>
    <dgm:pt modelId="{CEBAF8C6-9058-C24F-AC7D-110498388142}" type="pres">
      <dgm:prSet presAssocID="{D051F008-C289-744E-95F4-265EF714E537}" presName="aSpace" presStyleCnt="0"/>
      <dgm:spPr/>
    </dgm:pt>
    <dgm:pt modelId="{0FA52191-B612-6A4E-AC08-E5EC214519E9}" type="pres">
      <dgm:prSet presAssocID="{2E8ABC12-F89D-DB43-99AF-05326ACFA3E2}" presName="compNode" presStyleCnt="0"/>
      <dgm:spPr/>
    </dgm:pt>
    <dgm:pt modelId="{AA99EEFD-38E8-3344-9225-1FD3852324D4}" type="pres">
      <dgm:prSet presAssocID="{2E8ABC12-F89D-DB43-99AF-05326ACFA3E2}" presName="aNode" presStyleLbl="bgShp" presStyleIdx="1" presStyleCnt="3"/>
      <dgm:spPr/>
      <dgm:t>
        <a:bodyPr/>
        <a:lstStyle/>
        <a:p>
          <a:endParaRPr lang="en-US"/>
        </a:p>
      </dgm:t>
    </dgm:pt>
    <dgm:pt modelId="{A2360F90-5284-F84C-8697-E6F7086AA6EC}" type="pres">
      <dgm:prSet presAssocID="{2E8ABC12-F89D-DB43-99AF-05326ACFA3E2}" presName="textNode" presStyleLbl="bgShp" presStyleIdx="1" presStyleCnt="3"/>
      <dgm:spPr/>
      <dgm:t>
        <a:bodyPr/>
        <a:lstStyle/>
        <a:p>
          <a:endParaRPr lang="en-US"/>
        </a:p>
      </dgm:t>
    </dgm:pt>
    <dgm:pt modelId="{CACC5309-A9C7-0F45-B783-15BB8640D777}" type="pres">
      <dgm:prSet presAssocID="{2E8ABC12-F89D-DB43-99AF-05326ACFA3E2}" presName="compChildNode" presStyleCnt="0"/>
      <dgm:spPr/>
    </dgm:pt>
    <dgm:pt modelId="{C62F2290-ED7A-2847-96B5-8D29B3EA7AB0}" type="pres">
      <dgm:prSet presAssocID="{2E8ABC12-F89D-DB43-99AF-05326ACFA3E2}" presName="theInnerList" presStyleCnt="0"/>
      <dgm:spPr/>
    </dgm:pt>
    <dgm:pt modelId="{BEBAC4D1-D95A-064A-A503-CDFF332EBB61}" type="pres">
      <dgm:prSet presAssocID="{6F670437-5A35-C846-823F-9D2CD6E14124}" presName="childNode" presStyleLbl="node1" presStyleIdx="2" presStyleCnt="6">
        <dgm:presLayoutVars>
          <dgm:bulletEnabled val="1"/>
        </dgm:presLayoutVars>
      </dgm:prSet>
      <dgm:spPr/>
      <dgm:t>
        <a:bodyPr/>
        <a:lstStyle/>
        <a:p>
          <a:endParaRPr lang="en-US"/>
        </a:p>
      </dgm:t>
    </dgm:pt>
    <dgm:pt modelId="{FF9E4E62-0379-714C-B564-AD15149A75E4}" type="pres">
      <dgm:prSet presAssocID="{6F670437-5A35-C846-823F-9D2CD6E14124}" presName="aSpace2" presStyleCnt="0"/>
      <dgm:spPr/>
    </dgm:pt>
    <dgm:pt modelId="{BC9BFACB-B33F-DC40-83C6-089232EB936C}" type="pres">
      <dgm:prSet presAssocID="{02F2DBCE-97C8-4A43-B786-3C8080CCC2BE}" presName="childNode" presStyleLbl="node1" presStyleIdx="3" presStyleCnt="6">
        <dgm:presLayoutVars>
          <dgm:bulletEnabled val="1"/>
        </dgm:presLayoutVars>
      </dgm:prSet>
      <dgm:spPr/>
      <dgm:t>
        <a:bodyPr/>
        <a:lstStyle/>
        <a:p>
          <a:endParaRPr lang="en-US"/>
        </a:p>
      </dgm:t>
    </dgm:pt>
    <dgm:pt modelId="{DB846D01-3802-9D40-BCB5-2135CB8AF849}" type="pres">
      <dgm:prSet presAssocID="{2E8ABC12-F89D-DB43-99AF-05326ACFA3E2}" presName="aSpace" presStyleCnt="0"/>
      <dgm:spPr/>
    </dgm:pt>
    <dgm:pt modelId="{E4E7E4D3-E6CF-5249-BC42-95898F618F8B}" type="pres">
      <dgm:prSet presAssocID="{DAFA3F8D-2123-0B4E-81C1-3BA402515E87}" presName="compNode" presStyleCnt="0"/>
      <dgm:spPr/>
    </dgm:pt>
    <dgm:pt modelId="{1197360B-4AA4-FD48-8491-778205709FA8}" type="pres">
      <dgm:prSet presAssocID="{DAFA3F8D-2123-0B4E-81C1-3BA402515E87}" presName="aNode" presStyleLbl="bgShp" presStyleIdx="2" presStyleCnt="3"/>
      <dgm:spPr/>
      <dgm:t>
        <a:bodyPr/>
        <a:lstStyle/>
        <a:p>
          <a:endParaRPr lang="en-US"/>
        </a:p>
      </dgm:t>
    </dgm:pt>
    <dgm:pt modelId="{7003E6A2-DC7A-C343-B143-5632E4785A3B}" type="pres">
      <dgm:prSet presAssocID="{DAFA3F8D-2123-0B4E-81C1-3BA402515E87}" presName="textNode" presStyleLbl="bgShp" presStyleIdx="2" presStyleCnt="3"/>
      <dgm:spPr/>
      <dgm:t>
        <a:bodyPr/>
        <a:lstStyle/>
        <a:p>
          <a:endParaRPr lang="en-US"/>
        </a:p>
      </dgm:t>
    </dgm:pt>
    <dgm:pt modelId="{D25826F5-2A7E-BA46-88C5-F95657B43B02}" type="pres">
      <dgm:prSet presAssocID="{DAFA3F8D-2123-0B4E-81C1-3BA402515E87}" presName="compChildNode" presStyleCnt="0"/>
      <dgm:spPr/>
    </dgm:pt>
    <dgm:pt modelId="{656A41B8-1A3F-D24F-8983-484DCD4A07F9}" type="pres">
      <dgm:prSet presAssocID="{DAFA3F8D-2123-0B4E-81C1-3BA402515E87}" presName="theInnerList" presStyleCnt="0"/>
      <dgm:spPr/>
    </dgm:pt>
    <dgm:pt modelId="{2A7BA8A2-4AC2-D74F-B607-A9B475501CFA}" type="pres">
      <dgm:prSet presAssocID="{02E7AE44-EABC-CA40-BB08-4E8A666DDD88}" presName="childNode" presStyleLbl="node1" presStyleIdx="4" presStyleCnt="6">
        <dgm:presLayoutVars>
          <dgm:bulletEnabled val="1"/>
        </dgm:presLayoutVars>
      </dgm:prSet>
      <dgm:spPr/>
      <dgm:t>
        <a:bodyPr/>
        <a:lstStyle/>
        <a:p>
          <a:endParaRPr lang="en-US"/>
        </a:p>
      </dgm:t>
    </dgm:pt>
    <dgm:pt modelId="{C9DEE5A1-85C5-7C41-BC23-76490BC00AF4}" type="pres">
      <dgm:prSet presAssocID="{02E7AE44-EABC-CA40-BB08-4E8A666DDD88}" presName="aSpace2" presStyleCnt="0"/>
      <dgm:spPr/>
    </dgm:pt>
    <dgm:pt modelId="{F99F5595-6D69-1740-9F6A-4FACF5F53EC3}" type="pres">
      <dgm:prSet presAssocID="{A6B104CC-E0D9-5141-817C-F389FA697908}" presName="childNode" presStyleLbl="node1" presStyleIdx="5" presStyleCnt="6">
        <dgm:presLayoutVars>
          <dgm:bulletEnabled val="1"/>
        </dgm:presLayoutVars>
      </dgm:prSet>
      <dgm:spPr/>
      <dgm:t>
        <a:bodyPr/>
        <a:lstStyle/>
        <a:p>
          <a:endParaRPr lang="en-US"/>
        </a:p>
      </dgm:t>
    </dgm:pt>
  </dgm:ptLst>
  <dgm:cxnLst>
    <dgm:cxn modelId="{9227C085-51F6-B44E-BDF0-63C4248D095B}" type="presOf" srcId="{2E8ABC12-F89D-DB43-99AF-05326ACFA3E2}" destId="{AA99EEFD-38E8-3344-9225-1FD3852324D4}" srcOrd="0" destOrd="0" presId="urn:microsoft.com/office/officeart/2005/8/layout/lProcess2"/>
    <dgm:cxn modelId="{201BFD28-34A0-3E46-828A-A9CBA6DF74A9}" type="presOf" srcId="{02062E1C-BCFD-D542-A5BF-50BBC8324ED8}" destId="{B103B66D-3BCD-C14A-8FD3-D41C50723FE3}" srcOrd="0" destOrd="0" presId="urn:microsoft.com/office/officeart/2005/8/layout/lProcess2"/>
    <dgm:cxn modelId="{1BAFB6F9-EEE7-EA47-B091-D0A01A9FB2A9}" type="presOf" srcId="{D051F008-C289-744E-95F4-265EF714E537}" destId="{6B8D0250-5C85-0C46-A3AE-0E6F93055DF3}" srcOrd="1" destOrd="0" presId="urn:microsoft.com/office/officeart/2005/8/layout/lProcess2"/>
    <dgm:cxn modelId="{097AFECC-75D5-524E-93DF-D9D68955EA74}" type="presOf" srcId="{A6B104CC-E0D9-5141-817C-F389FA697908}" destId="{F99F5595-6D69-1740-9F6A-4FACF5F53EC3}" srcOrd="0" destOrd="0" presId="urn:microsoft.com/office/officeart/2005/8/layout/lProcess2"/>
    <dgm:cxn modelId="{AC9A36B1-2069-F146-A078-28CEFDE0688F}" srcId="{02062E1C-BCFD-D542-A5BF-50BBC8324ED8}" destId="{2E8ABC12-F89D-DB43-99AF-05326ACFA3E2}" srcOrd="1" destOrd="0" parTransId="{1129EA89-11FE-9441-8371-F4F6451936F4}" sibTransId="{9BEE2611-4272-8C4A-9F85-40CCF9D3C509}"/>
    <dgm:cxn modelId="{4BA969EC-F750-5447-A0CF-1CBAF890154D}" type="presOf" srcId="{D051F008-C289-744E-95F4-265EF714E537}" destId="{13853C5C-1E41-9844-895F-9B1297D5534E}" srcOrd="0" destOrd="0" presId="urn:microsoft.com/office/officeart/2005/8/layout/lProcess2"/>
    <dgm:cxn modelId="{B8F10304-1E1C-3F41-B8C6-45199ABBA0B2}" srcId="{DAFA3F8D-2123-0B4E-81C1-3BA402515E87}" destId="{A6B104CC-E0D9-5141-817C-F389FA697908}" srcOrd="1" destOrd="0" parTransId="{CB3382E8-D797-A843-B01F-61A168D5F508}" sibTransId="{381AB8E7-F9DA-EF4D-BF87-7B48C1750A78}"/>
    <dgm:cxn modelId="{B42B329E-91D8-D14A-A80A-825857D037CD}" srcId="{2E8ABC12-F89D-DB43-99AF-05326ACFA3E2}" destId="{02F2DBCE-97C8-4A43-B786-3C8080CCC2BE}" srcOrd="1" destOrd="0" parTransId="{3EBF14B2-8CB9-0041-BB68-8115D2F549D7}" sibTransId="{6F758FFB-063E-AD49-B8FA-4319BC7EA094}"/>
    <dgm:cxn modelId="{CF398137-0279-9E43-B6E7-D54A126F3F10}" type="presOf" srcId="{02F2DBCE-97C8-4A43-B786-3C8080CCC2BE}" destId="{BC9BFACB-B33F-DC40-83C6-089232EB936C}" srcOrd="0" destOrd="0" presId="urn:microsoft.com/office/officeart/2005/8/layout/lProcess2"/>
    <dgm:cxn modelId="{4561D7C8-B40F-6946-A99A-574D8A46E7C3}" type="presOf" srcId="{6AD75B32-4488-3D4A-8188-BCB74C8E19AD}" destId="{503A5453-55A9-BF4D-A6E8-18A8E722609A}" srcOrd="0" destOrd="0" presId="urn:microsoft.com/office/officeart/2005/8/layout/lProcess2"/>
    <dgm:cxn modelId="{3FE495E3-5C82-FF49-A60F-8440953F87E8}" type="presOf" srcId="{02E7AE44-EABC-CA40-BB08-4E8A666DDD88}" destId="{2A7BA8A2-4AC2-D74F-B607-A9B475501CFA}" srcOrd="0" destOrd="0" presId="urn:microsoft.com/office/officeart/2005/8/layout/lProcess2"/>
    <dgm:cxn modelId="{A60B6C09-095C-6640-936E-EBC95483A587}" srcId="{02062E1C-BCFD-D542-A5BF-50BBC8324ED8}" destId="{DAFA3F8D-2123-0B4E-81C1-3BA402515E87}" srcOrd="2" destOrd="0" parTransId="{6E018615-F646-2B45-ADEB-3B4102B7D55D}" sibTransId="{DAE13C36-20C3-B24C-A277-B81719C5C030}"/>
    <dgm:cxn modelId="{4D37DDFB-4F52-FD44-AF62-3B5BC394B1D4}" srcId="{D051F008-C289-744E-95F4-265EF714E537}" destId="{6AD75B32-4488-3D4A-8188-BCB74C8E19AD}" srcOrd="1" destOrd="0" parTransId="{93309D2D-FF78-FA46-8B02-67BCA867FE6E}" sibTransId="{C52A34D3-0AA5-B04F-A57F-BF500D2D26B8}"/>
    <dgm:cxn modelId="{518D1F82-F919-1740-9D23-4A4EE6507948}" srcId="{02062E1C-BCFD-D542-A5BF-50BBC8324ED8}" destId="{D051F008-C289-744E-95F4-265EF714E537}" srcOrd="0" destOrd="0" parTransId="{3BC43B6D-BD9E-3945-A42C-48B2193AAAC1}" sibTransId="{3A05871E-7E16-0649-8176-60B25E8B1421}"/>
    <dgm:cxn modelId="{418ACCA0-882F-8E4A-AB29-F54FB2993F26}" type="presOf" srcId="{ED84B34F-559A-1B49-9A47-62EE92762091}" destId="{196AA0F0-59CC-1642-A1A5-E9DF987AC344}" srcOrd="0" destOrd="0" presId="urn:microsoft.com/office/officeart/2005/8/layout/lProcess2"/>
    <dgm:cxn modelId="{C0B85958-BC03-264C-AE4D-A764FA8266B1}" type="presOf" srcId="{2E8ABC12-F89D-DB43-99AF-05326ACFA3E2}" destId="{A2360F90-5284-F84C-8697-E6F7086AA6EC}" srcOrd="1" destOrd="0" presId="urn:microsoft.com/office/officeart/2005/8/layout/lProcess2"/>
    <dgm:cxn modelId="{5B0D83B4-A928-7B4C-BA3C-2840ABE29B2D}" srcId="{DAFA3F8D-2123-0B4E-81C1-3BA402515E87}" destId="{02E7AE44-EABC-CA40-BB08-4E8A666DDD88}" srcOrd="0" destOrd="0" parTransId="{861DC9E8-4E8E-A14E-9B54-71BC77C03CF7}" sibTransId="{4423CADD-0446-8643-95BA-E07F5730467D}"/>
    <dgm:cxn modelId="{80736AE7-6D4A-E548-AC77-326B9016913F}" type="presOf" srcId="{DAFA3F8D-2123-0B4E-81C1-3BA402515E87}" destId="{7003E6A2-DC7A-C343-B143-5632E4785A3B}" srcOrd="1" destOrd="0" presId="urn:microsoft.com/office/officeart/2005/8/layout/lProcess2"/>
    <dgm:cxn modelId="{68D30A46-A02B-174D-A491-DA80CBBA7A38}" type="presOf" srcId="{DAFA3F8D-2123-0B4E-81C1-3BA402515E87}" destId="{1197360B-4AA4-FD48-8491-778205709FA8}" srcOrd="0" destOrd="0" presId="urn:microsoft.com/office/officeart/2005/8/layout/lProcess2"/>
    <dgm:cxn modelId="{64775A79-0421-CE40-9C64-1A4DAB6F81BA}" srcId="{D051F008-C289-744E-95F4-265EF714E537}" destId="{ED84B34F-559A-1B49-9A47-62EE92762091}" srcOrd="0" destOrd="0" parTransId="{9024CB46-7CDC-664A-97DE-CBB8AEEAC8C0}" sibTransId="{E7EF7B46-9857-A742-A3EC-55341A474DE1}"/>
    <dgm:cxn modelId="{DD65B5FC-4205-D949-9D63-3C54A867E062}" srcId="{2E8ABC12-F89D-DB43-99AF-05326ACFA3E2}" destId="{6F670437-5A35-C846-823F-9D2CD6E14124}" srcOrd="0" destOrd="0" parTransId="{F89CA6CC-9E5F-E549-8660-CFC6F24733E5}" sibTransId="{7850F42F-57B1-E947-AD8B-4FB5B75F437E}"/>
    <dgm:cxn modelId="{C0DE1782-DC46-A243-B0B7-F6E83600320B}" type="presOf" srcId="{6F670437-5A35-C846-823F-9D2CD6E14124}" destId="{BEBAC4D1-D95A-064A-A503-CDFF332EBB61}" srcOrd="0" destOrd="0" presId="urn:microsoft.com/office/officeart/2005/8/layout/lProcess2"/>
    <dgm:cxn modelId="{D7CAC18E-132F-DD43-A877-955AB1E8F078}" type="presParOf" srcId="{B103B66D-3BCD-C14A-8FD3-D41C50723FE3}" destId="{5B846E34-4B2A-C347-A709-C606D9B0C1BD}" srcOrd="0" destOrd="0" presId="urn:microsoft.com/office/officeart/2005/8/layout/lProcess2"/>
    <dgm:cxn modelId="{6E511A0B-7B34-DF4A-83C4-BE9783C636B9}" type="presParOf" srcId="{5B846E34-4B2A-C347-A709-C606D9B0C1BD}" destId="{13853C5C-1E41-9844-895F-9B1297D5534E}" srcOrd="0" destOrd="0" presId="urn:microsoft.com/office/officeart/2005/8/layout/lProcess2"/>
    <dgm:cxn modelId="{C4B3571E-4AFB-634B-B49A-893BA3CDC802}" type="presParOf" srcId="{5B846E34-4B2A-C347-A709-C606D9B0C1BD}" destId="{6B8D0250-5C85-0C46-A3AE-0E6F93055DF3}" srcOrd="1" destOrd="0" presId="urn:microsoft.com/office/officeart/2005/8/layout/lProcess2"/>
    <dgm:cxn modelId="{5F8374D0-1255-3A46-8094-C55B0EC44D3E}" type="presParOf" srcId="{5B846E34-4B2A-C347-A709-C606D9B0C1BD}" destId="{C9D3A6C1-8AA6-084E-B5F9-1558091D90F5}" srcOrd="2" destOrd="0" presId="urn:microsoft.com/office/officeart/2005/8/layout/lProcess2"/>
    <dgm:cxn modelId="{56C19BFF-EFDB-344E-882C-23B4538437BA}" type="presParOf" srcId="{C9D3A6C1-8AA6-084E-B5F9-1558091D90F5}" destId="{467D99D1-F387-A742-AF99-B65DFE8096CE}" srcOrd="0" destOrd="0" presId="urn:microsoft.com/office/officeart/2005/8/layout/lProcess2"/>
    <dgm:cxn modelId="{968C6DA7-3AA8-1341-8E7A-2786BC148B9F}" type="presParOf" srcId="{467D99D1-F387-A742-AF99-B65DFE8096CE}" destId="{196AA0F0-59CC-1642-A1A5-E9DF987AC344}" srcOrd="0" destOrd="0" presId="urn:microsoft.com/office/officeart/2005/8/layout/lProcess2"/>
    <dgm:cxn modelId="{031FF0FB-3AE8-2A44-B85D-EBC0692440C1}" type="presParOf" srcId="{467D99D1-F387-A742-AF99-B65DFE8096CE}" destId="{60CC7184-A1A8-3F41-886B-856C63B056B4}" srcOrd="1" destOrd="0" presId="urn:microsoft.com/office/officeart/2005/8/layout/lProcess2"/>
    <dgm:cxn modelId="{2BD3B6D5-BD25-A14B-A8D3-5C032E017888}" type="presParOf" srcId="{467D99D1-F387-A742-AF99-B65DFE8096CE}" destId="{503A5453-55A9-BF4D-A6E8-18A8E722609A}" srcOrd="2" destOrd="0" presId="urn:microsoft.com/office/officeart/2005/8/layout/lProcess2"/>
    <dgm:cxn modelId="{A4D0124C-8911-4B47-B284-A755511B55FB}" type="presParOf" srcId="{B103B66D-3BCD-C14A-8FD3-D41C50723FE3}" destId="{CEBAF8C6-9058-C24F-AC7D-110498388142}" srcOrd="1" destOrd="0" presId="urn:microsoft.com/office/officeart/2005/8/layout/lProcess2"/>
    <dgm:cxn modelId="{0C37FD82-264C-4F49-ACAA-19DB128E9BF4}" type="presParOf" srcId="{B103B66D-3BCD-C14A-8FD3-D41C50723FE3}" destId="{0FA52191-B612-6A4E-AC08-E5EC214519E9}" srcOrd="2" destOrd="0" presId="urn:microsoft.com/office/officeart/2005/8/layout/lProcess2"/>
    <dgm:cxn modelId="{1E640671-4F48-9D48-91C8-4DBF9A719EE9}" type="presParOf" srcId="{0FA52191-B612-6A4E-AC08-E5EC214519E9}" destId="{AA99EEFD-38E8-3344-9225-1FD3852324D4}" srcOrd="0" destOrd="0" presId="urn:microsoft.com/office/officeart/2005/8/layout/lProcess2"/>
    <dgm:cxn modelId="{F9240803-1223-1A44-8B10-6EB451E6B007}" type="presParOf" srcId="{0FA52191-B612-6A4E-AC08-E5EC214519E9}" destId="{A2360F90-5284-F84C-8697-E6F7086AA6EC}" srcOrd="1" destOrd="0" presId="urn:microsoft.com/office/officeart/2005/8/layout/lProcess2"/>
    <dgm:cxn modelId="{00394EDD-311D-1549-B805-C55246676E9B}" type="presParOf" srcId="{0FA52191-B612-6A4E-AC08-E5EC214519E9}" destId="{CACC5309-A9C7-0F45-B783-15BB8640D777}" srcOrd="2" destOrd="0" presId="urn:microsoft.com/office/officeart/2005/8/layout/lProcess2"/>
    <dgm:cxn modelId="{64176B10-07AE-FF4F-93EE-38F216554897}" type="presParOf" srcId="{CACC5309-A9C7-0F45-B783-15BB8640D777}" destId="{C62F2290-ED7A-2847-96B5-8D29B3EA7AB0}" srcOrd="0" destOrd="0" presId="urn:microsoft.com/office/officeart/2005/8/layout/lProcess2"/>
    <dgm:cxn modelId="{F285A85C-A164-0041-AF9B-F746C1419C4A}" type="presParOf" srcId="{C62F2290-ED7A-2847-96B5-8D29B3EA7AB0}" destId="{BEBAC4D1-D95A-064A-A503-CDFF332EBB61}" srcOrd="0" destOrd="0" presId="urn:microsoft.com/office/officeart/2005/8/layout/lProcess2"/>
    <dgm:cxn modelId="{FAE38C7C-B199-784E-B005-7A1841762248}" type="presParOf" srcId="{C62F2290-ED7A-2847-96B5-8D29B3EA7AB0}" destId="{FF9E4E62-0379-714C-B564-AD15149A75E4}" srcOrd="1" destOrd="0" presId="urn:microsoft.com/office/officeart/2005/8/layout/lProcess2"/>
    <dgm:cxn modelId="{C26CDEA3-A3F9-CD44-89A8-03EF1A590B8B}" type="presParOf" srcId="{C62F2290-ED7A-2847-96B5-8D29B3EA7AB0}" destId="{BC9BFACB-B33F-DC40-83C6-089232EB936C}" srcOrd="2" destOrd="0" presId="urn:microsoft.com/office/officeart/2005/8/layout/lProcess2"/>
    <dgm:cxn modelId="{09EDAEF2-47E3-D14D-AA5E-29DB8862EB24}" type="presParOf" srcId="{B103B66D-3BCD-C14A-8FD3-D41C50723FE3}" destId="{DB846D01-3802-9D40-BCB5-2135CB8AF849}" srcOrd="3" destOrd="0" presId="urn:microsoft.com/office/officeart/2005/8/layout/lProcess2"/>
    <dgm:cxn modelId="{BB8D5052-18F3-9C4B-AC3D-77E45218596C}" type="presParOf" srcId="{B103B66D-3BCD-C14A-8FD3-D41C50723FE3}" destId="{E4E7E4D3-E6CF-5249-BC42-95898F618F8B}" srcOrd="4" destOrd="0" presId="urn:microsoft.com/office/officeart/2005/8/layout/lProcess2"/>
    <dgm:cxn modelId="{80232622-9AEB-004F-8E26-FB536FA6A492}" type="presParOf" srcId="{E4E7E4D3-E6CF-5249-BC42-95898F618F8B}" destId="{1197360B-4AA4-FD48-8491-778205709FA8}" srcOrd="0" destOrd="0" presId="urn:microsoft.com/office/officeart/2005/8/layout/lProcess2"/>
    <dgm:cxn modelId="{5636D29E-9ECE-9B4A-80C2-EC05C17788AD}" type="presParOf" srcId="{E4E7E4D3-E6CF-5249-BC42-95898F618F8B}" destId="{7003E6A2-DC7A-C343-B143-5632E4785A3B}" srcOrd="1" destOrd="0" presId="urn:microsoft.com/office/officeart/2005/8/layout/lProcess2"/>
    <dgm:cxn modelId="{8411D298-AF85-D145-A587-D97C8FD16269}" type="presParOf" srcId="{E4E7E4D3-E6CF-5249-BC42-95898F618F8B}" destId="{D25826F5-2A7E-BA46-88C5-F95657B43B02}" srcOrd="2" destOrd="0" presId="urn:microsoft.com/office/officeart/2005/8/layout/lProcess2"/>
    <dgm:cxn modelId="{44767CC8-EB03-CE41-B077-826B1B6D9402}" type="presParOf" srcId="{D25826F5-2A7E-BA46-88C5-F95657B43B02}" destId="{656A41B8-1A3F-D24F-8983-484DCD4A07F9}" srcOrd="0" destOrd="0" presId="urn:microsoft.com/office/officeart/2005/8/layout/lProcess2"/>
    <dgm:cxn modelId="{CEEF150C-A36E-3640-89DF-B8BCDB1DDB61}" type="presParOf" srcId="{656A41B8-1A3F-D24F-8983-484DCD4A07F9}" destId="{2A7BA8A2-4AC2-D74F-B607-A9B475501CFA}" srcOrd="0" destOrd="0" presId="urn:microsoft.com/office/officeart/2005/8/layout/lProcess2"/>
    <dgm:cxn modelId="{B2937CD8-DABD-9649-BA48-7D03E5F30237}" type="presParOf" srcId="{656A41B8-1A3F-D24F-8983-484DCD4A07F9}" destId="{C9DEE5A1-85C5-7C41-BC23-76490BC00AF4}" srcOrd="1" destOrd="0" presId="urn:microsoft.com/office/officeart/2005/8/layout/lProcess2"/>
    <dgm:cxn modelId="{A2030D3C-00AF-2D40-958E-A009885FCB66}" type="presParOf" srcId="{656A41B8-1A3F-D24F-8983-484DCD4A07F9}" destId="{F99F5595-6D69-1740-9F6A-4FACF5F53EC3}"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16BD60-BA15-334B-BEF1-53032E1DF900}"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359698CA-9385-7447-BD38-18CB72D94D28}">
      <dgm:prSet phldrT="[Text]" custT="1"/>
      <dgm:spPr/>
      <dgm:t>
        <a:bodyPr/>
        <a:lstStyle/>
        <a:p>
          <a:r>
            <a:rPr lang="en-US" sz="2800" dirty="0" smtClean="0"/>
            <a:t>Type of Improvement</a:t>
          </a:r>
          <a:endParaRPr lang="en-US" sz="2800" dirty="0"/>
        </a:p>
      </dgm:t>
    </dgm:pt>
    <dgm:pt modelId="{D14853C4-00DF-534B-B087-8FD72C6FE4E7}" type="parTrans" cxnId="{8D54DDB4-4E76-804E-82C2-B23E3DA5A609}">
      <dgm:prSet/>
      <dgm:spPr/>
      <dgm:t>
        <a:bodyPr/>
        <a:lstStyle/>
        <a:p>
          <a:endParaRPr lang="en-US"/>
        </a:p>
      </dgm:t>
    </dgm:pt>
    <dgm:pt modelId="{F46E75BF-EAF8-E441-AA59-D5C94917D990}" type="sibTrans" cxnId="{8D54DDB4-4E76-804E-82C2-B23E3DA5A609}">
      <dgm:prSet/>
      <dgm:spPr/>
      <dgm:t>
        <a:bodyPr/>
        <a:lstStyle/>
        <a:p>
          <a:endParaRPr lang="en-US"/>
        </a:p>
      </dgm:t>
    </dgm:pt>
    <dgm:pt modelId="{E91DF4E1-4A47-2E4E-88D3-F3D48B1832B4}">
      <dgm:prSet phldrT="[Text]"/>
      <dgm:spPr/>
      <dgm:t>
        <a:bodyPr/>
        <a:lstStyle/>
        <a:p>
          <a:r>
            <a:rPr lang="en-US" dirty="0" smtClean="0"/>
            <a:t>Foundation / Walls / Roof</a:t>
          </a:r>
          <a:endParaRPr lang="en-US" dirty="0"/>
        </a:p>
      </dgm:t>
    </dgm:pt>
    <dgm:pt modelId="{7813C055-1AED-1E48-BF95-9C902C7FE812}" type="parTrans" cxnId="{415B231C-AFE6-B04A-A2DF-D68FB791065D}">
      <dgm:prSet/>
      <dgm:spPr/>
      <dgm:t>
        <a:bodyPr/>
        <a:lstStyle/>
        <a:p>
          <a:endParaRPr lang="en-US"/>
        </a:p>
      </dgm:t>
    </dgm:pt>
    <dgm:pt modelId="{85D1EC1D-E3A6-3D4D-928D-1CEBD43AEB72}" type="sibTrans" cxnId="{415B231C-AFE6-B04A-A2DF-D68FB791065D}">
      <dgm:prSet/>
      <dgm:spPr/>
      <dgm:t>
        <a:bodyPr/>
        <a:lstStyle/>
        <a:p>
          <a:endParaRPr lang="en-US"/>
        </a:p>
      </dgm:t>
    </dgm:pt>
    <dgm:pt modelId="{2AC7783E-BC4A-1D49-8F57-3F8BD9982322}">
      <dgm:prSet phldrT="[Text]"/>
      <dgm:spPr/>
      <dgm:t>
        <a:bodyPr/>
        <a:lstStyle/>
        <a:p>
          <a:r>
            <a:rPr lang="en-US" dirty="0" smtClean="0"/>
            <a:t>HVAC  / Power</a:t>
          </a:r>
          <a:endParaRPr lang="en-US" dirty="0"/>
        </a:p>
      </dgm:t>
    </dgm:pt>
    <dgm:pt modelId="{3B38C65A-C402-B344-8C4A-A6109E2EC34F}" type="parTrans" cxnId="{6F8EA949-8297-8948-8779-2E86934B2A29}">
      <dgm:prSet/>
      <dgm:spPr/>
      <dgm:t>
        <a:bodyPr/>
        <a:lstStyle/>
        <a:p>
          <a:endParaRPr lang="en-US"/>
        </a:p>
      </dgm:t>
    </dgm:pt>
    <dgm:pt modelId="{5EE0810A-232F-3543-805A-9C0E8FE9706B}" type="sibTrans" cxnId="{6F8EA949-8297-8948-8779-2E86934B2A29}">
      <dgm:prSet/>
      <dgm:spPr/>
      <dgm:t>
        <a:bodyPr/>
        <a:lstStyle/>
        <a:p>
          <a:endParaRPr lang="en-US"/>
        </a:p>
      </dgm:t>
    </dgm:pt>
    <dgm:pt modelId="{7BBE927D-6007-1E48-A193-33F1B25DA230}">
      <dgm:prSet phldrT="[Text]" custT="1"/>
      <dgm:spPr/>
      <dgm:t>
        <a:bodyPr/>
        <a:lstStyle/>
        <a:p>
          <a:r>
            <a:rPr lang="en-US" sz="2800" dirty="0" smtClean="0"/>
            <a:t>General Layout</a:t>
          </a:r>
          <a:endParaRPr lang="en-US" sz="2800" dirty="0"/>
        </a:p>
      </dgm:t>
    </dgm:pt>
    <dgm:pt modelId="{C44278ED-D58D-1443-89F7-75584940253D}" type="parTrans" cxnId="{504FA076-D6B9-A94F-9EB4-E3A38A6B335B}">
      <dgm:prSet/>
      <dgm:spPr/>
      <dgm:t>
        <a:bodyPr/>
        <a:lstStyle/>
        <a:p>
          <a:endParaRPr lang="en-US"/>
        </a:p>
      </dgm:t>
    </dgm:pt>
    <dgm:pt modelId="{73841EA9-125D-034D-9CA6-35D4C3AF6C60}" type="sibTrans" cxnId="{504FA076-D6B9-A94F-9EB4-E3A38A6B335B}">
      <dgm:prSet/>
      <dgm:spPr/>
      <dgm:t>
        <a:bodyPr/>
        <a:lstStyle/>
        <a:p>
          <a:endParaRPr lang="en-US"/>
        </a:p>
      </dgm:t>
    </dgm:pt>
    <dgm:pt modelId="{F888F5D8-F19B-704F-892D-18B30983EA79}">
      <dgm:prSet phldrT="[Text]"/>
      <dgm:spPr/>
      <dgm:t>
        <a:bodyPr/>
        <a:lstStyle/>
        <a:p>
          <a:r>
            <a:rPr lang="en-US" dirty="0" smtClean="0"/>
            <a:t>Windows and Doors</a:t>
          </a:r>
          <a:endParaRPr lang="en-US" dirty="0"/>
        </a:p>
      </dgm:t>
    </dgm:pt>
    <dgm:pt modelId="{2F7F2F36-9E5E-3746-B5F1-977C1DF58EC6}" type="parTrans" cxnId="{6C7F2352-9686-9848-830B-7FCFE5A21C6D}">
      <dgm:prSet/>
      <dgm:spPr/>
      <dgm:t>
        <a:bodyPr/>
        <a:lstStyle/>
        <a:p>
          <a:endParaRPr lang="en-US"/>
        </a:p>
      </dgm:t>
    </dgm:pt>
    <dgm:pt modelId="{8AFE729B-9103-9344-AF1A-4E45463B6D8D}" type="sibTrans" cxnId="{6C7F2352-9686-9848-830B-7FCFE5A21C6D}">
      <dgm:prSet/>
      <dgm:spPr/>
      <dgm:t>
        <a:bodyPr/>
        <a:lstStyle/>
        <a:p>
          <a:endParaRPr lang="en-US"/>
        </a:p>
      </dgm:t>
    </dgm:pt>
    <dgm:pt modelId="{60B040D9-0742-684B-9CF5-AE5EDF28FEA9}">
      <dgm:prSet phldrT="[Text]"/>
      <dgm:spPr/>
      <dgm:t>
        <a:bodyPr/>
        <a:lstStyle/>
        <a:p>
          <a:r>
            <a:rPr lang="en-US" dirty="0" smtClean="0"/>
            <a:t>Kitchens / Bathrooms</a:t>
          </a:r>
          <a:endParaRPr lang="en-US" dirty="0"/>
        </a:p>
      </dgm:t>
    </dgm:pt>
    <dgm:pt modelId="{1E733B65-53B9-1743-85E8-913DB500BE13}" type="parTrans" cxnId="{031D7529-8C23-B34D-A8CF-56529D8D705C}">
      <dgm:prSet/>
      <dgm:spPr/>
      <dgm:t>
        <a:bodyPr/>
        <a:lstStyle/>
        <a:p>
          <a:endParaRPr lang="en-US"/>
        </a:p>
      </dgm:t>
    </dgm:pt>
    <dgm:pt modelId="{F3040002-E00B-1F4E-8CD1-6B895BC3EE77}" type="sibTrans" cxnId="{031D7529-8C23-B34D-A8CF-56529D8D705C}">
      <dgm:prSet/>
      <dgm:spPr/>
      <dgm:t>
        <a:bodyPr/>
        <a:lstStyle/>
        <a:p>
          <a:endParaRPr lang="en-US"/>
        </a:p>
      </dgm:t>
    </dgm:pt>
    <dgm:pt modelId="{FBE683C5-8C52-D247-8E70-FCE0B2420A2B}">
      <dgm:prSet phldrT="[Text]" custT="1"/>
      <dgm:spPr/>
      <dgm:t>
        <a:bodyPr/>
        <a:lstStyle/>
        <a:p>
          <a:r>
            <a:rPr lang="en-US" sz="2800" dirty="0" smtClean="0"/>
            <a:t>Age</a:t>
          </a:r>
          <a:endParaRPr lang="en-US" sz="2800" dirty="0"/>
        </a:p>
      </dgm:t>
    </dgm:pt>
    <dgm:pt modelId="{C8A2533D-F190-C04B-B442-E9C5A658CBF7}" type="parTrans" cxnId="{67E28B47-59E7-6548-BF2B-B25469CE4F09}">
      <dgm:prSet/>
      <dgm:spPr/>
      <dgm:t>
        <a:bodyPr/>
        <a:lstStyle/>
        <a:p>
          <a:endParaRPr lang="en-US"/>
        </a:p>
      </dgm:t>
    </dgm:pt>
    <dgm:pt modelId="{1914BF7B-2509-E742-9EB4-F9AC4B8A4851}" type="sibTrans" cxnId="{67E28B47-59E7-6548-BF2B-B25469CE4F09}">
      <dgm:prSet/>
      <dgm:spPr/>
      <dgm:t>
        <a:bodyPr/>
        <a:lstStyle/>
        <a:p>
          <a:endParaRPr lang="en-US"/>
        </a:p>
      </dgm:t>
    </dgm:pt>
    <dgm:pt modelId="{5ABD88B1-0D2C-854B-ABFF-6B5D4440F8F5}">
      <dgm:prSet phldrT="[Text]"/>
      <dgm:spPr/>
      <dgm:t>
        <a:bodyPr/>
        <a:lstStyle/>
        <a:p>
          <a:r>
            <a:rPr lang="en-US" dirty="0" smtClean="0"/>
            <a:t>Floors /</a:t>
          </a:r>
        </a:p>
        <a:p>
          <a:r>
            <a:rPr lang="en-US" dirty="0" smtClean="0"/>
            <a:t> Walls / Ceiling</a:t>
          </a:r>
          <a:endParaRPr lang="en-US" dirty="0"/>
        </a:p>
      </dgm:t>
    </dgm:pt>
    <dgm:pt modelId="{772C3E03-6D3E-9C4B-B008-5B166A39B816}" type="parTrans" cxnId="{7E797081-1E10-E34F-9EEF-703AF5F889D8}">
      <dgm:prSet/>
      <dgm:spPr/>
      <dgm:t>
        <a:bodyPr/>
        <a:lstStyle/>
        <a:p>
          <a:endParaRPr lang="en-US"/>
        </a:p>
      </dgm:t>
    </dgm:pt>
    <dgm:pt modelId="{3DF2D505-F663-B74B-93BC-347D046AC39F}" type="sibTrans" cxnId="{7E797081-1E10-E34F-9EEF-703AF5F889D8}">
      <dgm:prSet/>
      <dgm:spPr/>
      <dgm:t>
        <a:bodyPr/>
        <a:lstStyle/>
        <a:p>
          <a:endParaRPr lang="en-US"/>
        </a:p>
      </dgm:t>
    </dgm:pt>
    <dgm:pt modelId="{41E47360-49A9-B548-B94C-B4A64EF766D5}">
      <dgm:prSet phldrT="[Text]"/>
      <dgm:spPr/>
      <dgm:t>
        <a:bodyPr/>
        <a:lstStyle/>
        <a:p>
          <a:r>
            <a:rPr lang="en-US" dirty="0" smtClean="0"/>
            <a:t>Condition</a:t>
          </a:r>
          <a:endParaRPr lang="en-US" dirty="0"/>
        </a:p>
      </dgm:t>
    </dgm:pt>
    <dgm:pt modelId="{A1F64348-5F73-F64B-A6E4-C4289741DCFC}" type="parTrans" cxnId="{276CFCA0-5B81-4E43-85F3-6EE173312F23}">
      <dgm:prSet/>
      <dgm:spPr/>
      <dgm:t>
        <a:bodyPr/>
        <a:lstStyle/>
        <a:p>
          <a:endParaRPr lang="en-US"/>
        </a:p>
      </dgm:t>
    </dgm:pt>
    <dgm:pt modelId="{07EA902A-6D3B-324C-9099-CD7C29C0A97F}" type="sibTrans" cxnId="{276CFCA0-5B81-4E43-85F3-6EE173312F23}">
      <dgm:prSet/>
      <dgm:spPr/>
      <dgm:t>
        <a:bodyPr/>
        <a:lstStyle/>
        <a:p>
          <a:endParaRPr lang="en-US"/>
        </a:p>
      </dgm:t>
    </dgm:pt>
    <dgm:pt modelId="{E2817F40-A99F-F84A-938C-9F5010142184}" type="pres">
      <dgm:prSet presAssocID="{0816BD60-BA15-334B-BEF1-53032E1DF900}" presName="theList" presStyleCnt="0">
        <dgm:presLayoutVars>
          <dgm:dir/>
          <dgm:animLvl val="lvl"/>
          <dgm:resizeHandles val="exact"/>
        </dgm:presLayoutVars>
      </dgm:prSet>
      <dgm:spPr/>
      <dgm:t>
        <a:bodyPr/>
        <a:lstStyle/>
        <a:p>
          <a:endParaRPr lang="en-US"/>
        </a:p>
      </dgm:t>
    </dgm:pt>
    <dgm:pt modelId="{ECCF276F-CF2F-3843-AF41-BB38BF10AC06}" type="pres">
      <dgm:prSet presAssocID="{359698CA-9385-7447-BD38-18CB72D94D28}" presName="compNode" presStyleCnt="0"/>
      <dgm:spPr/>
    </dgm:pt>
    <dgm:pt modelId="{6683005D-546C-B34B-9AE0-E57811649267}" type="pres">
      <dgm:prSet presAssocID="{359698CA-9385-7447-BD38-18CB72D94D28}" presName="aNode" presStyleLbl="bgShp" presStyleIdx="0" presStyleCnt="3"/>
      <dgm:spPr/>
      <dgm:t>
        <a:bodyPr/>
        <a:lstStyle/>
        <a:p>
          <a:endParaRPr lang="en-US"/>
        </a:p>
      </dgm:t>
    </dgm:pt>
    <dgm:pt modelId="{F39D55B3-2C14-1244-BB64-E0BFD3529C8F}" type="pres">
      <dgm:prSet presAssocID="{359698CA-9385-7447-BD38-18CB72D94D28}" presName="textNode" presStyleLbl="bgShp" presStyleIdx="0" presStyleCnt="3"/>
      <dgm:spPr/>
      <dgm:t>
        <a:bodyPr/>
        <a:lstStyle/>
        <a:p>
          <a:endParaRPr lang="en-US"/>
        </a:p>
      </dgm:t>
    </dgm:pt>
    <dgm:pt modelId="{227726FB-8A91-3F4F-BB44-BFF0D4174596}" type="pres">
      <dgm:prSet presAssocID="{359698CA-9385-7447-BD38-18CB72D94D28}" presName="compChildNode" presStyleCnt="0"/>
      <dgm:spPr/>
    </dgm:pt>
    <dgm:pt modelId="{3B1E0C9F-90DA-AB4C-B7C1-19ED57523AF6}" type="pres">
      <dgm:prSet presAssocID="{359698CA-9385-7447-BD38-18CB72D94D28}" presName="theInnerList" presStyleCnt="0"/>
      <dgm:spPr/>
    </dgm:pt>
    <dgm:pt modelId="{7C68FEBF-1D39-4A40-AA9E-EFCD6B695A3E}" type="pres">
      <dgm:prSet presAssocID="{E91DF4E1-4A47-2E4E-88D3-F3D48B1832B4}" presName="childNode" presStyleLbl="node1" presStyleIdx="0" presStyleCnt="6">
        <dgm:presLayoutVars>
          <dgm:bulletEnabled val="1"/>
        </dgm:presLayoutVars>
      </dgm:prSet>
      <dgm:spPr/>
      <dgm:t>
        <a:bodyPr/>
        <a:lstStyle/>
        <a:p>
          <a:endParaRPr lang="en-US"/>
        </a:p>
      </dgm:t>
    </dgm:pt>
    <dgm:pt modelId="{83F240C9-E220-3C46-B70B-55E352E28029}" type="pres">
      <dgm:prSet presAssocID="{E91DF4E1-4A47-2E4E-88D3-F3D48B1832B4}" presName="aSpace2" presStyleCnt="0"/>
      <dgm:spPr/>
    </dgm:pt>
    <dgm:pt modelId="{A3681995-E694-8345-8D14-58A3C18E71FD}" type="pres">
      <dgm:prSet presAssocID="{2AC7783E-BC4A-1D49-8F57-3F8BD9982322}" presName="childNode" presStyleLbl="node1" presStyleIdx="1" presStyleCnt="6">
        <dgm:presLayoutVars>
          <dgm:bulletEnabled val="1"/>
        </dgm:presLayoutVars>
      </dgm:prSet>
      <dgm:spPr/>
      <dgm:t>
        <a:bodyPr/>
        <a:lstStyle/>
        <a:p>
          <a:endParaRPr lang="en-US"/>
        </a:p>
      </dgm:t>
    </dgm:pt>
    <dgm:pt modelId="{63E90DBC-F4EE-1C48-8102-C871250AC6BA}" type="pres">
      <dgm:prSet presAssocID="{359698CA-9385-7447-BD38-18CB72D94D28}" presName="aSpace" presStyleCnt="0"/>
      <dgm:spPr/>
    </dgm:pt>
    <dgm:pt modelId="{C3F069A1-D7C8-BE4C-90A0-E615ED367DA0}" type="pres">
      <dgm:prSet presAssocID="{7BBE927D-6007-1E48-A193-33F1B25DA230}" presName="compNode" presStyleCnt="0"/>
      <dgm:spPr/>
    </dgm:pt>
    <dgm:pt modelId="{9A9DE7CD-B23D-E545-AAA3-0ABA6856FA54}" type="pres">
      <dgm:prSet presAssocID="{7BBE927D-6007-1E48-A193-33F1B25DA230}" presName="aNode" presStyleLbl="bgShp" presStyleIdx="1" presStyleCnt="3"/>
      <dgm:spPr/>
      <dgm:t>
        <a:bodyPr/>
        <a:lstStyle/>
        <a:p>
          <a:endParaRPr lang="en-US"/>
        </a:p>
      </dgm:t>
    </dgm:pt>
    <dgm:pt modelId="{26C0BDEA-EA62-F340-B808-21ACE2714D26}" type="pres">
      <dgm:prSet presAssocID="{7BBE927D-6007-1E48-A193-33F1B25DA230}" presName="textNode" presStyleLbl="bgShp" presStyleIdx="1" presStyleCnt="3"/>
      <dgm:spPr/>
      <dgm:t>
        <a:bodyPr/>
        <a:lstStyle/>
        <a:p>
          <a:endParaRPr lang="en-US"/>
        </a:p>
      </dgm:t>
    </dgm:pt>
    <dgm:pt modelId="{86216734-ECDF-0847-9581-FBC7EC160022}" type="pres">
      <dgm:prSet presAssocID="{7BBE927D-6007-1E48-A193-33F1B25DA230}" presName="compChildNode" presStyleCnt="0"/>
      <dgm:spPr/>
    </dgm:pt>
    <dgm:pt modelId="{11078B77-83DF-5545-97DC-7EEBA5419DC9}" type="pres">
      <dgm:prSet presAssocID="{7BBE927D-6007-1E48-A193-33F1B25DA230}" presName="theInnerList" presStyleCnt="0"/>
      <dgm:spPr/>
    </dgm:pt>
    <dgm:pt modelId="{CBA21E8F-F7F1-324B-8605-32363B048BF5}" type="pres">
      <dgm:prSet presAssocID="{F888F5D8-F19B-704F-892D-18B30983EA79}" presName="childNode" presStyleLbl="node1" presStyleIdx="2" presStyleCnt="6">
        <dgm:presLayoutVars>
          <dgm:bulletEnabled val="1"/>
        </dgm:presLayoutVars>
      </dgm:prSet>
      <dgm:spPr/>
      <dgm:t>
        <a:bodyPr/>
        <a:lstStyle/>
        <a:p>
          <a:endParaRPr lang="en-US"/>
        </a:p>
      </dgm:t>
    </dgm:pt>
    <dgm:pt modelId="{884462BA-BE75-804D-86A7-5D6527697F62}" type="pres">
      <dgm:prSet presAssocID="{F888F5D8-F19B-704F-892D-18B30983EA79}" presName="aSpace2" presStyleCnt="0"/>
      <dgm:spPr/>
    </dgm:pt>
    <dgm:pt modelId="{BA71A55B-9C5D-FC49-BF9A-C49C3AA66029}" type="pres">
      <dgm:prSet presAssocID="{60B040D9-0742-684B-9CF5-AE5EDF28FEA9}" presName="childNode" presStyleLbl="node1" presStyleIdx="3" presStyleCnt="6">
        <dgm:presLayoutVars>
          <dgm:bulletEnabled val="1"/>
        </dgm:presLayoutVars>
      </dgm:prSet>
      <dgm:spPr/>
      <dgm:t>
        <a:bodyPr/>
        <a:lstStyle/>
        <a:p>
          <a:endParaRPr lang="en-US"/>
        </a:p>
      </dgm:t>
    </dgm:pt>
    <dgm:pt modelId="{28BACB6D-7E4B-5840-8C9C-4F361F7ED233}" type="pres">
      <dgm:prSet presAssocID="{7BBE927D-6007-1E48-A193-33F1B25DA230}" presName="aSpace" presStyleCnt="0"/>
      <dgm:spPr/>
    </dgm:pt>
    <dgm:pt modelId="{DC9CE9F1-08E1-4740-9595-25DCE782B29B}" type="pres">
      <dgm:prSet presAssocID="{FBE683C5-8C52-D247-8E70-FCE0B2420A2B}" presName="compNode" presStyleCnt="0"/>
      <dgm:spPr/>
    </dgm:pt>
    <dgm:pt modelId="{19FF79CE-0E8D-4545-AC8C-7B9C0258D56E}" type="pres">
      <dgm:prSet presAssocID="{FBE683C5-8C52-D247-8E70-FCE0B2420A2B}" presName="aNode" presStyleLbl="bgShp" presStyleIdx="2" presStyleCnt="3" custLinFactNeighborX="39" custLinFactNeighborY="-2883"/>
      <dgm:spPr/>
      <dgm:t>
        <a:bodyPr/>
        <a:lstStyle/>
        <a:p>
          <a:endParaRPr lang="en-US"/>
        </a:p>
      </dgm:t>
    </dgm:pt>
    <dgm:pt modelId="{4ECFC85C-6B91-A34C-9220-CE1DC2394951}" type="pres">
      <dgm:prSet presAssocID="{FBE683C5-8C52-D247-8E70-FCE0B2420A2B}" presName="textNode" presStyleLbl="bgShp" presStyleIdx="2" presStyleCnt="3"/>
      <dgm:spPr/>
      <dgm:t>
        <a:bodyPr/>
        <a:lstStyle/>
        <a:p>
          <a:endParaRPr lang="en-US"/>
        </a:p>
      </dgm:t>
    </dgm:pt>
    <dgm:pt modelId="{E645ACF4-C399-2849-A361-27340F0FEDDB}" type="pres">
      <dgm:prSet presAssocID="{FBE683C5-8C52-D247-8E70-FCE0B2420A2B}" presName="compChildNode" presStyleCnt="0"/>
      <dgm:spPr/>
    </dgm:pt>
    <dgm:pt modelId="{CEA07634-8432-A34F-B9AA-00CAF6839901}" type="pres">
      <dgm:prSet presAssocID="{FBE683C5-8C52-D247-8E70-FCE0B2420A2B}" presName="theInnerList" presStyleCnt="0"/>
      <dgm:spPr/>
    </dgm:pt>
    <dgm:pt modelId="{0D493B60-3B51-9147-8096-025E6B0758EB}" type="pres">
      <dgm:prSet presAssocID="{5ABD88B1-0D2C-854B-ABFF-6B5D4440F8F5}" presName="childNode" presStyleLbl="node1" presStyleIdx="4" presStyleCnt="6">
        <dgm:presLayoutVars>
          <dgm:bulletEnabled val="1"/>
        </dgm:presLayoutVars>
      </dgm:prSet>
      <dgm:spPr/>
      <dgm:t>
        <a:bodyPr/>
        <a:lstStyle/>
        <a:p>
          <a:endParaRPr lang="en-US"/>
        </a:p>
      </dgm:t>
    </dgm:pt>
    <dgm:pt modelId="{AB93294A-123B-1F48-B039-0BE098240EEE}" type="pres">
      <dgm:prSet presAssocID="{5ABD88B1-0D2C-854B-ABFF-6B5D4440F8F5}" presName="aSpace2" presStyleCnt="0"/>
      <dgm:spPr/>
    </dgm:pt>
    <dgm:pt modelId="{7124CB72-9BC2-8242-A4B0-6C3F73104180}" type="pres">
      <dgm:prSet presAssocID="{41E47360-49A9-B548-B94C-B4A64EF766D5}" presName="childNode" presStyleLbl="node1" presStyleIdx="5" presStyleCnt="6">
        <dgm:presLayoutVars>
          <dgm:bulletEnabled val="1"/>
        </dgm:presLayoutVars>
      </dgm:prSet>
      <dgm:spPr/>
      <dgm:t>
        <a:bodyPr/>
        <a:lstStyle/>
        <a:p>
          <a:endParaRPr lang="en-US"/>
        </a:p>
      </dgm:t>
    </dgm:pt>
  </dgm:ptLst>
  <dgm:cxnLst>
    <dgm:cxn modelId="{6F8EA949-8297-8948-8779-2E86934B2A29}" srcId="{359698CA-9385-7447-BD38-18CB72D94D28}" destId="{2AC7783E-BC4A-1D49-8F57-3F8BD9982322}" srcOrd="1" destOrd="0" parTransId="{3B38C65A-C402-B344-8C4A-A6109E2EC34F}" sibTransId="{5EE0810A-232F-3543-805A-9C0E8FE9706B}"/>
    <dgm:cxn modelId="{8D54DDB4-4E76-804E-82C2-B23E3DA5A609}" srcId="{0816BD60-BA15-334B-BEF1-53032E1DF900}" destId="{359698CA-9385-7447-BD38-18CB72D94D28}" srcOrd="0" destOrd="0" parTransId="{D14853C4-00DF-534B-B087-8FD72C6FE4E7}" sibTransId="{F46E75BF-EAF8-E441-AA59-D5C94917D990}"/>
    <dgm:cxn modelId="{031D7529-8C23-B34D-A8CF-56529D8D705C}" srcId="{7BBE927D-6007-1E48-A193-33F1B25DA230}" destId="{60B040D9-0742-684B-9CF5-AE5EDF28FEA9}" srcOrd="1" destOrd="0" parTransId="{1E733B65-53B9-1743-85E8-913DB500BE13}" sibTransId="{F3040002-E00B-1F4E-8CD1-6B895BC3EE77}"/>
    <dgm:cxn modelId="{7ABEDD78-0D1E-2F4B-B67B-572A36AE11C6}" type="presOf" srcId="{359698CA-9385-7447-BD38-18CB72D94D28}" destId="{F39D55B3-2C14-1244-BB64-E0BFD3529C8F}" srcOrd="1" destOrd="0" presId="urn:microsoft.com/office/officeart/2005/8/layout/lProcess2"/>
    <dgm:cxn modelId="{D480C70A-0DB3-8A42-9E9D-863452B3E53F}" type="presOf" srcId="{0816BD60-BA15-334B-BEF1-53032E1DF900}" destId="{E2817F40-A99F-F84A-938C-9F5010142184}" srcOrd="0" destOrd="0" presId="urn:microsoft.com/office/officeart/2005/8/layout/lProcess2"/>
    <dgm:cxn modelId="{504FA076-D6B9-A94F-9EB4-E3A38A6B335B}" srcId="{0816BD60-BA15-334B-BEF1-53032E1DF900}" destId="{7BBE927D-6007-1E48-A193-33F1B25DA230}" srcOrd="1" destOrd="0" parTransId="{C44278ED-D58D-1443-89F7-75584940253D}" sibTransId="{73841EA9-125D-034D-9CA6-35D4C3AF6C60}"/>
    <dgm:cxn modelId="{A6322ADF-47CA-364C-92A2-FF583802ADB0}" type="presOf" srcId="{5ABD88B1-0D2C-854B-ABFF-6B5D4440F8F5}" destId="{0D493B60-3B51-9147-8096-025E6B0758EB}" srcOrd="0" destOrd="0" presId="urn:microsoft.com/office/officeart/2005/8/layout/lProcess2"/>
    <dgm:cxn modelId="{276CFCA0-5B81-4E43-85F3-6EE173312F23}" srcId="{FBE683C5-8C52-D247-8E70-FCE0B2420A2B}" destId="{41E47360-49A9-B548-B94C-B4A64EF766D5}" srcOrd="1" destOrd="0" parTransId="{A1F64348-5F73-F64B-A6E4-C4289741DCFC}" sibTransId="{07EA902A-6D3B-324C-9099-CD7C29C0A97F}"/>
    <dgm:cxn modelId="{8BD2DBEB-BDA4-BE49-8DF4-2D85789C3334}" type="presOf" srcId="{60B040D9-0742-684B-9CF5-AE5EDF28FEA9}" destId="{BA71A55B-9C5D-FC49-BF9A-C49C3AA66029}" srcOrd="0" destOrd="0" presId="urn:microsoft.com/office/officeart/2005/8/layout/lProcess2"/>
    <dgm:cxn modelId="{AC1DF86D-ABF6-F045-B4A3-F65E0014499F}" type="presOf" srcId="{359698CA-9385-7447-BD38-18CB72D94D28}" destId="{6683005D-546C-B34B-9AE0-E57811649267}" srcOrd="0" destOrd="0" presId="urn:microsoft.com/office/officeart/2005/8/layout/lProcess2"/>
    <dgm:cxn modelId="{6E98B763-BC19-124F-B914-9C362BCA1F1D}" type="presOf" srcId="{FBE683C5-8C52-D247-8E70-FCE0B2420A2B}" destId="{4ECFC85C-6B91-A34C-9220-CE1DC2394951}" srcOrd="1" destOrd="0" presId="urn:microsoft.com/office/officeart/2005/8/layout/lProcess2"/>
    <dgm:cxn modelId="{415B231C-AFE6-B04A-A2DF-D68FB791065D}" srcId="{359698CA-9385-7447-BD38-18CB72D94D28}" destId="{E91DF4E1-4A47-2E4E-88D3-F3D48B1832B4}" srcOrd="0" destOrd="0" parTransId="{7813C055-1AED-1E48-BF95-9C902C7FE812}" sibTransId="{85D1EC1D-E3A6-3D4D-928D-1CEBD43AEB72}"/>
    <dgm:cxn modelId="{9F4B561E-7073-AD47-BCD1-3CCBF25702D5}" type="presOf" srcId="{7BBE927D-6007-1E48-A193-33F1B25DA230}" destId="{9A9DE7CD-B23D-E545-AAA3-0ABA6856FA54}" srcOrd="0" destOrd="0" presId="urn:microsoft.com/office/officeart/2005/8/layout/lProcess2"/>
    <dgm:cxn modelId="{7E797081-1E10-E34F-9EEF-703AF5F889D8}" srcId="{FBE683C5-8C52-D247-8E70-FCE0B2420A2B}" destId="{5ABD88B1-0D2C-854B-ABFF-6B5D4440F8F5}" srcOrd="0" destOrd="0" parTransId="{772C3E03-6D3E-9C4B-B008-5B166A39B816}" sibTransId="{3DF2D505-F663-B74B-93BC-347D046AC39F}"/>
    <dgm:cxn modelId="{93E02FC1-645D-E140-B0B5-F2B686AF7859}" type="presOf" srcId="{7BBE927D-6007-1E48-A193-33F1B25DA230}" destId="{26C0BDEA-EA62-F340-B808-21ACE2714D26}" srcOrd="1" destOrd="0" presId="urn:microsoft.com/office/officeart/2005/8/layout/lProcess2"/>
    <dgm:cxn modelId="{D5047C69-42FB-0246-A8AA-8EB3EA04841E}" type="presOf" srcId="{E91DF4E1-4A47-2E4E-88D3-F3D48B1832B4}" destId="{7C68FEBF-1D39-4A40-AA9E-EFCD6B695A3E}" srcOrd="0" destOrd="0" presId="urn:microsoft.com/office/officeart/2005/8/layout/lProcess2"/>
    <dgm:cxn modelId="{9C18515D-4B87-6247-9E78-64EE9A5C3506}" type="presOf" srcId="{F888F5D8-F19B-704F-892D-18B30983EA79}" destId="{CBA21E8F-F7F1-324B-8605-32363B048BF5}" srcOrd="0" destOrd="0" presId="urn:microsoft.com/office/officeart/2005/8/layout/lProcess2"/>
    <dgm:cxn modelId="{9DFEA924-6363-E046-B6D1-52C22A225C9A}" type="presOf" srcId="{FBE683C5-8C52-D247-8E70-FCE0B2420A2B}" destId="{19FF79CE-0E8D-4545-AC8C-7B9C0258D56E}" srcOrd="0" destOrd="0" presId="urn:microsoft.com/office/officeart/2005/8/layout/lProcess2"/>
    <dgm:cxn modelId="{67E28B47-59E7-6548-BF2B-B25469CE4F09}" srcId="{0816BD60-BA15-334B-BEF1-53032E1DF900}" destId="{FBE683C5-8C52-D247-8E70-FCE0B2420A2B}" srcOrd="2" destOrd="0" parTransId="{C8A2533D-F190-C04B-B442-E9C5A658CBF7}" sibTransId="{1914BF7B-2509-E742-9EB4-F9AC4B8A4851}"/>
    <dgm:cxn modelId="{6C7F2352-9686-9848-830B-7FCFE5A21C6D}" srcId="{7BBE927D-6007-1E48-A193-33F1B25DA230}" destId="{F888F5D8-F19B-704F-892D-18B30983EA79}" srcOrd="0" destOrd="0" parTransId="{2F7F2F36-9E5E-3746-B5F1-977C1DF58EC6}" sibTransId="{8AFE729B-9103-9344-AF1A-4E45463B6D8D}"/>
    <dgm:cxn modelId="{0370E930-07FE-E44D-ABA4-CBA4BABBAE34}" type="presOf" srcId="{2AC7783E-BC4A-1D49-8F57-3F8BD9982322}" destId="{A3681995-E694-8345-8D14-58A3C18E71FD}" srcOrd="0" destOrd="0" presId="urn:microsoft.com/office/officeart/2005/8/layout/lProcess2"/>
    <dgm:cxn modelId="{7BCEB936-E381-9343-B5D3-6F813D01DDA7}" type="presOf" srcId="{41E47360-49A9-B548-B94C-B4A64EF766D5}" destId="{7124CB72-9BC2-8242-A4B0-6C3F73104180}" srcOrd="0" destOrd="0" presId="urn:microsoft.com/office/officeart/2005/8/layout/lProcess2"/>
    <dgm:cxn modelId="{1FBC0203-2029-194D-BC40-16F6AF90F15D}" type="presParOf" srcId="{E2817F40-A99F-F84A-938C-9F5010142184}" destId="{ECCF276F-CF2F-3843-AF41-BB38BF10AC06}" srcOrd="0" destOrd="0" presId="urn:microsoft.com/office/officeart/2005/8/layout/lProcess2"/>
    <dgm:cxn modelId="{CC218EB4-DDFD-1240-8D12-BDCDF1FD679E}" type="presParOf" srcId="{ECCF276F-CF2F-3843-AF41-BB38BF10AC06}" destId="{6683005D-546C-B34B-9AE0-E57811649267}" srcOrd="0" destOrd="0" presId="urn:microsoft.com/office/officeart/2005/8/layout/lProcess2"/>
    <dgm:cxn modelId="{FB5EEF80-E64B-0F4F-BDC1-D8C8DB09ED03}" type="presParOf" srcId="{ECCF276F-CF2F-3843-AF41-BB38BF10AC06}" destId="{F39D55B3-2C14-1244-BB64-E0BFD3529C8F}" srcOrd="1" destOrd="0" presId="urn:microsoft.com/office/officeart/2005/8/layout/lProcess2"/>
    <dgm:cxn modelId="{7FDB7B2B-C470-5048-883F-DE0C3E8F43D0}" type="presParOf" srcId="{ECCF276F-CF2F-3843-AF41-BB38BF10AC06}" destId="{227726FB-8A91-3F4F-BB44-BFF0D4174596}" srcOrd="2" destOrd="0" presId="urn:microsoft.com/office/officeart/2005/8/layout/lProcess2"/>
    <dgm:cxn modelId="{16DB0735-040D-BE40-BA75-585456127F55}" type="presParOf" srcId="{227726FB-8A91-3F4F-BB44-BFF0D4174596}" destId="{3B1E0C9F-90DA-AB4C-B7C1-19ED57523AF6}" srcOrd="0" destOrd="0" presId="urn:microsoft.com/office/officeart/2005/8/layout/lProcess2"/>
    <dgm:cxn modelId="{25F78F71-6B99-8345-97C4-BF8014EB6717}" type="presParOf" srcId="{3B1E0C9F-90DA-AB4C-B7C1-19ED57523AF6}" destId="{7C68FEBF-1D39-4A40-AA9E-EFCD6B695A3E}" srcOrd="0" destOrd="0" presId="urn:microsoft.com/office/officeart/2005/8/layout/lProcess2"/>
    <dgm:cxn modelId="{DBC4984A-92FE-4B43-ADCA-435DA87EDA67}" type="presParOf" srcId="{3B1E0C9F-90DA-AB4C-B7C1-19ED57523AF6}" destId="{83F240C9-E220-3C46-B70B-55E352E28029}" srcOrd="1" destOrd="0" presId="urn:microsoft.com/office/officeart/2005/8/layout/lProcess2"/>
    <dgm:cxn modelId="{12B98DF1-815C-3842-9B9D-4A4F90822076}" type="presParOf" srcId="{3B1E0C9F-90DA-AB4C-B7C1-19ED57523AF6}" destId="{A3681995-E694-8345-8D14-58A3C18E71FD}" srcOrd="2" destOrd="0" presId="urn:microsoft.com/office/officeart/2005/8/layout/lProcess2"/>
    <dgm:cxn modelId="{10C191BB-0295-234E-8E4E-BB8436953A8B}" type="presParOf" srcId="{E2817F40-A99F-F84A-938C-9F5010142184}" destId="{63E90DBC-F4EE-1C48-8102-C871250AC6BA}" srcOrd="1" destOrd="0" presId="urn:microsoft.com/office/officeart/2005/8/layout/lProcess2"/>
    <dgm:cxn modelId="{F282BA56-137B-9F49-A7A5-DBEADD57C104}" type="presParOf" srcId="{E2817F40-A99F-F84A-938C-9F5010142184}" destId="{C3F069A1-D7C8-BE4C-90A0-E615ED367DA0}" srcOrd="2" destOrd="0" presId="urn:microsoft.com/office/officeart/2005/8/layout/lProcess2"/>
    <dgm:cxn modelId="{966DA2D8-8BB1-FE4C-A91B-7EEE929A4BEA}" type="presParOf" srcId="{C3F069A1-D7C8-BE4C-90A0-E615ED367DA0}" destId="{9A9DE7CD-B23D-E545-AAA3-0ABA6856FA54}" srcOrd="0" destOrd="0" presId="urn:microsoft.com/office/officeart/2005/8/layout/lProcess2"/>
    <dgm:cxn modelId="{1039B1CF-4C06-994A-9DF9-C5C5C64FEC9B}" type="presParOf" srcId="{C3F069A1-D7C8-BE4C-90A0-E615ED367DA0}" destId="{26C0BDEA-EA62-F340-B808-21ACE2714D26}" srcOrd="1" destOrd="0" presId="urn:microsoft.com/office/officeart/2005/8/layout/lProcess2"/>
    <dgm:cxn modelId="{0175070F-AC81-D042-9D9F-52326B6B5D83}" type="presParOf" srcId="{C3F069A1-D7C8-BE4C-90A0-E615ED367DA0}" destId="{86216734-ECDF-0847-9581-FBC7EC160022}" srcOrd="2" destOrd="0" presId="urn:microsoft.com/office/officeart/2005/8/layout/lProcess2"/>
    <dgm:cxn modelId="{B0173403-6F10-8C46-B1ED-912A1C58EFB2}" type="presParOf" srcId="{86216734-ECDF-0847-9581-FBC7EC160022}" destId="{11078B77-83DF-5545-97DC-7EEBA5419DC9}" srcOrd="0" destOrd="0" presId="urn:microsoft.com/office/officeart/2005/8/layout/lProcess2"/>
    <dgm:cxn modelId="{16BC8C78-A8A6-464A-8547-7EDAFC1629CC}" type="presParOf" srcId="{11078B77-83DF-5545-97DC-7EEBA5419DC9}" destId="{CBA21E8F-F7F1-324B-8605-32363B048BF5}" srcOrd="0" destOrd="0" presId="urn:microsoft.com/office/officeart/2005/8/layout/lProcess2"/>
    <dgm:cxn modelId="{7A7474BC-5DC1-2F46-ACE3-28EB3F2AD21B}" type="presParOf" srcId="{11078B77-83DF-5545-97DC-7EEBA5419DC9}" destId="{884462BA-BE75-804D-86A7-5D6527697F62}" srcOrd="1" destOrd="0" presId="urn:microsoft.com/office/officeart/2005/8/layout/lProcess2"/>
    <dgm:cxn modelId="{ECA7971C-F0C6-7041-AC96-E806BD2F1A58}" type="presParOf" srcId="{11078B77-83DF-5545-97DC-7EEBA5419DC9}" destId="{BA71A55B-9C5D-FC49-BF9A-C49C3AA66029}" srcOrd="2" destOrd="0" presId="urn:microsoft.com/office/officeart/2005/8/layout/lProcess2"/>
    <dgm:cxn modelId="{72BEEE32-31DC-BD4A-80B6-517E9656B8B6}" type="presParOf" srcId="{E2817F40-A99F-F84A-938C-9F5010142184}" destId="{28BACB6D-7E4B-5840-8C9C-4F361F7ED233}" srcOrd="3" destOrd="0" presId="urn:microsoft.com/office/officeart/2005/8/layout/lProcess2"/>
    <dgm:cxn modelId="{2B6FE6DB-FF2C-2840-8E3B-CF7A1F0D6146}" type="presParOf" srcId="{E2817F40-A99F-F84A-938C-9F5010142184}" destId="{DC9CE9F1-08E1-4740-9595-25DCE782B29B}" srcOrd="4" destOrd="0" presId="urn:microsoft.com/office/officeart/2005/8/layout/lProcess2"/>
    <dgm:cxn modelId="{E81A4A62-4503-6C4D-B49A-ED944E1B52A6}" type="presParOf" srcId="{DC9CE9F1-08E1-4740-9595-25DCE782B29B}" destId="{19FF79CE-0E8D-4545-AC8C-7B9C0258D56E}" srcOrd="0" destOrd="0" presId="urn:microsoft.com/office/officeart/2005/8/layout/lProcess2"/>
    <dgm:cxn modelId="{512889C5-32E7-164C-8A83-CDA50AC2D260}" type="presParOf" srcId="{DC9CE9F1-08E1-4740-9595-25DCE782B29B}" destId="{4ECFC85C-6B91-A34C-9220-CE1DC2394951}" srcOrd="1" destOrd="0" presId="urn:microsoft.com/office/officeart/2005/8/layout/lProcess2"/>
    <dgm:cxn modelId="{BB1703DF-8540-344F-804C-079C36511852}" type="presParOf" srcId="{DC9CE9F1-08E1-4740-9595-25DCE782B29B}" destId="{E645ACF4-C399-2849-A361-27340F0FEDDB}" srcOrd="2" destOrd="0" presId="urn:microsoft.com/office/officeart/2005/8/layout/lProcess2"/>
    <dgm:cxn modelId="{C6C03C7F-8E2F-BF43-BC35-2D68AE14FE82}" type="presParOf" srcId="{E645ACF4-C399-2849-A361-27340F0FEDDB}" destId="{CEA07634-8432-A34F-B9AA-00CAF6839901}" srcOrd="0" destOrd="0" presId="urn:microsoft.com/office/officeart/2005/8/layout/lProcess2"/>
    <dgm:cxn modelId="{9317EA97-85B0-AB46-93D6-A67FE33EF4B5}" type="presParOf" srcId="{CEA07634-8432-A34F-B9AA-00CAF6839901}" destId="{0D493B60-3B51-9147-8096-025E6B0758EB}" srcOrd="0" destOrd="0" presId="urn:microsoft.com/office/officeart/2005/8/layout/lProcess2"/>
    <dgm:cxn modelId="{B99E4FF4-23C4-8F46-A73A-57DE227132FC}" type="presParOf" srcId="{CEA07634-8432-A34F-B9AA-00CAF6839901}" destId="{AB93294A-123B-1F48-B039-0BE098240EEE}" srcOrd="1" destOrd="0" presId="urn:microsoft.com/office/officeart/2005/8/layout/lProcess2"/>
    <dgm:cxn modelId="{E46C2A57-212E-B74B-B518-2A5085D03995}" type="presParOf" srcId="{CEA07634-8432-A34F-B9AA-00CAF6839901}" destId="{7124CB72-9BC2-8242-A4B0-6C3F7310418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F5B957-9F24-0A4F-BA45-833721E6E75F}" type="doc">
      <dgm:prSet loTypeId="urn:microsoft.com/office/officeart/2005/8/layout/cycle8" loCatId="list" qsTypeId="urn:microsoft.com/office/officeart/2009/2/quickstyle/3D8" qsCatId="3D" csTypeId="urn:microsoft.com/office/officeart/2005/8/colors/colorful2" csCatId="colorful" phldr="1"/>
      <dgm:spPr/>
      <dgm:t>
        <a:bodyPr/>
        <a:lstStyle/>
        <a:p>
          <a:endParaRPr lang="en-US"/>
        </a:p>
      </dgm:t>
    </dgm:pt>
    <dgm:pt modelId="{39D2CA00-3620-BB47-989D-6FCF683EA0EF}">
      <dgm:prSet phldrT="[Text]"/>
      <dgm:spPr/>
      <dgm:t>
        <a:bodyPr/>
        <a:lstStyle/>
        <a:p>
          <a:r>
            <a:rPr lang="en-US" dirty="0" smtClean="0"/>
            <a:t>      </a:t>
          </a:r>
          <a:r>
            <a:rPr lang="en-US" dirty="0" smtClean="0">
              <a:solidFill>
                <a:srgbClr val="000090"/>
              </a:solidFill>
            </a:rPr>
            <a:t>Income</a:t>
          </a:r>
          <a:endParaRPr lang="en-US" dirty="0">
            <a:solidFill>
              <a:srgbClr val="000090"/>
            </a:solidFill>
          </a:endParaRPr>
        </a:p>
      </dgm:t>
    </dgm:pt>
    <dgm:pt modelId="{A8F05C94-FE14-324F-AB3B-C8556B9614B2}" type="parTrans" cxnId="{411340FD-50C5-8649-BF35-5F3F2A9EF6DC}">
      <dgm:prSet/>
      <dgm:spPr/>
      <dgm:t>
        <a:bodyPr/>
        <a:lstStyle/>
        <a:p>
          <a:endParaRPr lang="en-US"/>
        </a:p>
      </dgm:t>
    </dgm:pt>
    <dgm:pt modelId="{490C6D40-38BA-C74D-BC8D-B4E201C013B0}" type="sibTrans" cxnId="{411340FD-50C5-8649-BF35-5F3F2A9EF6DC}">
      <dgm:prSet/>
      <dgm:spPr/>
      <dgm:t>
        <a:bodyPr/>
        <a:lstStyle/>
        <a:p>
          <a:endParaRPr lang="en-US"/>
        </a:p>
      </dgm:t>
    </dgm:pt>
    <dgm:pt modelId="{BAED1836-F564-1A4C-AE93-C37FEDF4E3D4}">
      <dgm:prSet phldrT="[Text]"/>
      <dgm:spPr/>
      <dgm:t>
        <a:bodyPr/>
        <a:lstStyle/>
        <a:p>
          <a:r>
            <a:rPr lang="en-US" dirty="0" smtClean="0">
              <a:solidFill>
                <a:srgbClr val="000090"/>
              </a:solidFill>
            </a:rPr>
            <a:t>Sales</a:t>
          </a:r>
          <a:endParaRPr lang="en-US" dirty="0">
            <a:solidFill>
              <a:srgbClr val="000090"/>
            </a:solidFill>
          </a:endParaRPr>
        </a:p>
      </dgm:t>
    </dgm:pt>
    <dgm:pt modelId="{D68A718F-8B74-D148-A9FD-05AE77BE3578}" type="parTrans" cxnId="{45EDBE15-115F-DC46-910E-77ACB460DC12}">
      <dgm:prSet/>
      <dgm:spPr/>
      <dgm:t>
        <a:bodyPr/>
        <a:lstStyle/>
        <a:p>
          <a:endParaRPr lang="en-US"/>
        </a:p>
      </dgm:t>
    </dgm:pt>
    <dgm:pt modelId="{1E7A8F74-06D0-7D4D-836D-2A51E4AB154E}" type="sibTrans" cxnId="{45EDBE15-115F-DC46-910E-77ACB460DC12}">
      <dgm:prSet/>
      <dgm:spPr/>
      <dgm:t>
        <a:bodyPr/>
        <a:lstStyle/>
        <a:p>
          <a:endParaRPr lang="en-US"/>
        </a:p>
      </dgm:t>
    </dgm:pt>
    <dgm:pt modelId="{C67E7C8E-5DA5-4B41-B96E-D813B2192BC2}">
      <dgm:prSet phldrT="[Text]"/>
      <dgm:spPr/>
      <dgm:t>
        <a:bodyPr/>
        <a:lstStyle/>
        <a:p>
          <a:r>
            <a:rPr lang="en-US" dirty="0" smtClean="0">
              <a:solidFill>
                <a:srgbClr val="000090"/>
              </a:solidFill>
            </a:rPr>
            <a:t>Cost</a:t>
          </a:r>
          <a:endParaRPr lang="en-US" dirty="0">
            <a:solidFill>
              <a:srgbClr val="000090"/>
            </a:solidFill>
          </a:endParaRPr>
        </a:p>
      </dgm:t>
    </dgm:pt>
    <dgm:pt modelId="{CD201031-B825-834F-9BE6-42C4D00D2D2B}" type="parTrans" cxnId="{5519EF8B-1890-8F4C-BFE5-8923489A02BA}">
      <dgm:prSet/>
      <dgm:spPr/>
      <dgm:t>
        <a:bodyPr/>
        <a:lstStyle/>
        <a:p>
          <a:endParaRPr lang="en-US"/>
        </a:p>
      </dgm:t>
    </dgm:pt>
    <dgm:pt modelId="{09945344-F3E6-F244-B1BD-9FED73ECD30E}" type="sibTrans" cxnId="{5519EF8B-1890-8F4C-BFE5-8923489A02BA}">
      <dgm:prSet/>
      <dgm:spPr/>
      <dgm:t>
        <a:bodyPr/>
        <a:lstStyle/>
        <a:p>
          <a:endParaRPr lang="en-US"/>
        </a:p>
      </dgm:t>
    </dgm:pt>
    <dgm:pt modelId="{85C34DBF-256C-C847-BE89-97D24F56715E}" type="pres">
      <dgm:prSet presAssocID="{3EF5B957-9F24-0A4F-BA45-833721E6E75F}" presName="compositeShape" presStyleCnt="0">
        <dgm:presLayoutVars>
          <dgm:chMax val="7"/>
          <dgm:dir/>
          <dgm:resizeHandles val="exact"/>
        </dgm:presLayoutVars>
      </dgm:prSet>
      <dgm:spPr/>
      <dgm:t>
        <a:bodyPr/>
        <a:lstStyle/>
        <a:p>
          <a:endParaRPr lang="en-US"/>
        </a:p>
      </dgm:t>
    </dgm:pt>
    <dgm:pt modelId="{95AEC763-21D2-804A-95CE-5EA3FCFB1C8A}" type="pres">
      <dgm:prSet presAssocID="{3EF5B957-9F24-0A4F-BA45-833721E6E75F}" presName="wedge1" presStyleLbl="node1" presStyleIdx="0" presStyleCnt="3"/>
      <dgm:spPr/>
      <dgm:t>
        <a:bodyPr/>
        <a:lstStyle/>
        <a:p>
          <a:endParaRPr lang="en-US"/>
        </a:p>
      </dgm:t>
    </dgm:pt>
    <dgm:pt modelId="{AA714819-82B6-DD43-989C-D3615085DB34}" type="pres">
      <dgm:prSet presAssocID="{3EF5B957-9F24-0A4F-BA45-833721E6E75F}" presName="dummy1a" presStyleCnt="0"/>
      <dgm:spPr/>
      <dgm:t>
        <a:bodyPr/>
        <a:lstStyle/>
        <a:p>
          <a:endParaRPr lang="en-US"/>
        </a:p>
      </dgm:t>
    </dgm:pt>
    <dgm:pt modelId="{85F05BCE-D011-5A4A-A73F-8B61B75037A3}" type="pres">
      <dgm:prSet presAssocID="{3EF5B957-9F24-0A4F-BA45-833721E6E75F}" presName="dummy1b" presStyleCnt="0"/>
      <dgm:spPr/>
      <dgm:t>
        <a:bodyPr/>
        <a:lstStyle/>
        <a:p>
          <a:endParaRPr lang="en-US"/>
        </a:p>
      </dgm:t>
    </dgm:pt>
    <dgm:pt modelId="{2CB7D3D7-C95F-9841-AEC7-D9CBBC51A509}" type="pres">
      <dgm:prSet presAssocID="{3EF5B957-9F24-0A4F-BA45-833721E6E75F}" presName="wedge1Tx" presStyleLbl="node1" presStyleIdx="0" presStyleCnt="3">
        <dgm:presLayoutVars>
          <dgm:chMax val="0"/>
          <dgm:chPref val="0"/>
          <dgm:bulletEnabled val="1"/>
        </dgm:presLayoutVars>
      </dgm:prSet>
      <dgm:spPr/>
      <dgm:t>
        <a:bodyPr/>
        <a:lstStyle/>
        <a:p>
          <a:endParaRPr lang="en-US"/>
        </a:p>
      </dgm:t>
    </dgm:pt>
    <dgm:pt modelId="{E35A452B-5050-E94D-95BD-EAE68757CE2F}" type="pres">
      <dgm:prSet presAssocID="{3EF5B957-9F24-0A4F-BA45-833721E6E75F}" presName="wedge2" presStyleLbl="node1" presStyleIdx="1" presStyleCnt="3"/>
      <dgm:spPr/>
      <dgm:t>
        <a:bodyPr/>
        <a:lstStyle/>
        <a:p>
          <a:endParaRPr lang="en-US"/>
        </a:p>
      </dgm:t>
    </dgm:pt>
    <dgm:pt modelId="{14392F7B-F380-B54A-99B1-8CE62CBEA272}" type="pres">
      <dgm:prSet presAssocID="{3EF5B957-9F24-0A4F-BA45-833721E6E75F}" presName="dummy2a" presStyleCnt="0"/>
      <dgm:spPr/>
      <dgm:t>
        <a:bodyPr/>
        <a:lstStyle/>
        <a:p>
          <a:endParaRPr lang="en-US"/>
        </a:p>
      </dgm:t>
    </dgm:pt>
    <dgm:pt modelId="{DB8312A7-E7B3-2141-BD3A-AA0A9E4847C4}" type="pres">
      <dgm:prSet presAssocID="{3EF5B957-9F24-0A4F-BA45-833721E6E75F}" presName="dummy2b" presStyleCnt="0"/>
      <dgm:spPr/>
      <dgm:t>
        <a:bodyPr/>
        <a:lstStyle/>
        <a:p>
          <a:endParaRPr lang="en-US"/>
        </a:p>
      </dgm:t>
    </dgm:pt>
    <dgm:pt modelId="{57D40CDE-A678-FF40-9CB4-A54167223BE7}" type="pres">
      <dgm:prSet presAssocID="{3EF5B957-9F24-0A4F-BA45-833721E6E75F}" presName="wedge2Tx" presStyleLbl="node1" presStyleIdx="1" presStyleCnt="3">
        <dgm:presLayoutVars>
          <dgm:chMax val="0"/>
          <dgm:chPref val="0"/>
          <dgm:bulletEnabled val="1"/>
        </dgm:presLayoutVars>
      </dgm:prSet>
      <dgm:spPr/>
      <dgm:t>
        <a:bodyPr/>
        <a:lstStyle/>
        <a:p>
          <a:endParaRPr lang="en-US"/>
        </a:p>
      </dgm:t>
    </dgm:pt>
    <dgm:pt modelId="{34B58D81-423D-2C45-AFE4-C6A817808FA7}" type="pres">
      <dgm:prSet presAssocID="{3EF5B957-9F24-0A4F-BA45-833721E6E75F}" presName="wedge3" presStyleLbl="node1" presStyleIdx="2" presStyleCnt="3"/>
      <dgm:spPr/>
      <dgm:t>
        <a:bodyPr/>
        <a:lstStyle/>
        <a:p>
          <a:endParaRPr lang="en-US"/>
        </a:p>
      </dgm:t>
    </dgm:pt>
    <dgm:pt modelId="{184912A8-5A93-A245-89F9-A468E7A039C6}" type="pres">
      <dgm:prSet presAssocID="{3EF5B957-9F24-0A4F-BA45-833721E6E75F}" presName="dummy3a" presStyleCnt="0"/>
      <dgm:spPr/>
      <dgm:t>
        <a:bodyPr/>
        <a:lstStyle/>
        <a:p>
          <a:endParaRPr lang="en-US"/>
        </a:p>
      </dgm:t>
    </dgm:pt>
    <dgm:pt modelId="{8499110C-41A0-FA42-AEDD-BCE914A5E19E}" type="pres">
      <dgm:prSet presAssocID="{3EF5B957-9F24-0A4F-BA45-833721E6E75F}" presName="dummy3b" presStyleCnt="0"/>
      <dgm:spPr/>
      <dgm:t>
        <a:bodyPr/>
        <a:lstStyle/>
        <a:p>
          <a:endParaRPr lang="en-US"/>
        </a:p>
      </dgm:t>
    </dgm:pt>
    <dgm:pt modelId="{64137CCA-144A-B845-AECA-62F755B9E8BB}" type="pres">
      <dgm:prSet presAssocID="{3EF5B957-9F24-0A4F-BA45-833721E6E75F}" presName="wedge3Tx" presStyleLbl="node1" presStyleIdx="2" presStyleCnt="3">
        <dgm:presLayoutVars>
          <dgm:chMax val="0"/>
          <dgm:chPref val="0"/>
          <dgm:bulletEnabled val="1"/>
        </dgm:presLayoutVars>
      </dgm:prSet>
      <dgm:spPr/>
      <dgm:t>
        <a:bodyPr/>
        <a:lstStyle/>
        <a:p>
          <a:endParaRPr lang="en-US"/>
        </a:p>
      </dgm:t>
    </dgm:pt>
    <dgm:pt modelId="{3E6D5B9C-B379-9B44-9A74-ABEBFAFCD1C3}" type="pres">
      <dgm:prSet presAssocID="{490C6D40-38BA-C74D-BC8D-B4E201C013B0}" presName="arrowWedge1" presStyleLbl="fgSibTrans2D1" presStyleIdx="0" presStyleCnt="3"/>
      <dgm:spPr/>
      <dgm:t>
        <a:bodyPr/>
        <a:lstStyle/>
        <a:p>
          <a:endParaRPr lang="en-US"/>
        </a:p>
      </dgm:t>
    </dgm:pt>
    <dgm:pt modelId="{44694827-0F45-FB41-BBC8-FBE4C00D0BAF}" type="pres">
      <dgm:prSet presAssocID="{1E7A8F74-06D0-7D4D-836D-2A51E4AB154E}" presName="arrowWedge2" presStyleLbl="fgSibTrans2D1" presStyleIdx="1" presStyleCnt="3"/>
      <dgm:spPr/>
      <dgm:t>
        <a:bodyPr/>
        <a:lstStyle/>
        <a:p>
          <a:endParaRPr lang="en-US"/>
        </a:p>
      </dgm:t>
    </dgm:pt>
    <dgm:pt modelId="{210CAC4E-A342-D04E-BEDD-922F8CDE8164}" type="pres">
      <dgm:prSet presAssocID="{09945344-F3E6-F244-B1BD-9FED73ECD30E}" presName="arrowWedge3" presStyleLbl="fgSibTrans2D1" presStyleIdx="2" presStyleCnt="3"/>
      <dgm:spPr/>
      <dgm:t>
        <a:bodyPr/>
        <a:lstStyle/>
        <a:p>
          <a:endParaRPr lang="en-US"/>
        </a:p>
      </dgm:t>
    </dgm:pt>
  </dgm:ptLst>
  <dgm:cxnLst>
    <dgm:cxn modelId="{A08B94A1-C9D1-404D-A378-1DB6D4AB7DE5}" type="presOf" srcId="{3EF5B957-9F24-0A4F-BA45-833721E6E75F}" destId="{85C34DBF-256C-C847-BE89-97D24F56715E}" srcOrd="0" destOrd="0" presId="urn:microsoft.com/office/officeart/2005/8/layout/cycle8"/>
    <dgm:cxn modelId="{B50F329E-836A-204D-BE14-EE7D3F982F2F}" type="presOf" srcId="{BAED1836-F564-1A4C-AE93-C37FEDF4E3D4}" destId="{E35A452B-5050-E94D-95BD-EAE68757CE2F}" srcOrd="0" destOrd="0" presId="urn:microsoft.com/office/officeart/2005/8/layout/cycle8"/>
    <dgm:cxn modelId="{A8DF3504-4EC7-E543-9AD1-BA1EC08737DD}" type="presOf" srcId="{39D2CA00-3620-BB47-989D-6FCF683EA0EF}" destId="{95AEC763-21D2-804A-95CE-5EA3FCFB1C8A}" srcOrd="0" destOrd="0" presId="urn:microsoft.com/office/officeart/2005/8/layout/cycle8"/>
    <dgm:cxn modelId="{06587377-AB0B-3A47-A7B8-6BAD52E198CC}" type="presOf" srcId="{C67E7C8E-5DA5-4B41-B96E-D813B2192BC2}" destId="{34B58D81-423D-2C45-AFE4-C6A817808FA7}" srcOrd="0" destOrd="0" presId="urn:microsoft.com/office/officeart/2005/8/layout/cycle8"/>
    <dgm:cxn modelId="{FC1B53CE-5688-7140-A835-7C23B1077998}" type="presOf" srcId="{C67E7C8E-5DA5-4B41-B96E-D813B2192BC2}" destId="{64137CCA-144A-B845-AECA-62F755B9E8BB}" srcOrd="1" destOrd="0" presId="urn:microsoft.com/office/officeart/2005/8/layout/cycle8"/>
    <dgm:cxn modelId="{411340FD-50C5-8649-BF35-5F3F2A9EF6DC}" srcId="{3EF5B957-9F24-0A4F-BA45-833721E6E75F}" destId="{39D2CA00-3620-BB47-989D-6FCF683EA0EF}" srcOrd="0" destOrd="0" parTransId="{A8F05C94-FE14-324F-AB3B-C8556B9614B2}" sibTransId="{490C6D40-38BA-C74D-BC8D-B4E201C013B0}"/>
    <dgm:cxn modelId="{5519EF8B-1890-8F4C-BFE5-8923489A02BA}" srcId="{3EF5B957-9F24-0A4F-BA45-833721E6E75F}" destId="{C67E7C8E-5DA5-4B41-B96E-D813B2192BC2}" srcOrd="2" destOrd="0" parTransId="{CD201031-B825-834F-9BE6-42C4D00D2D2B}" sibTransId="{09945344-F3E6-F244-B1BD-9FED73ECD30E}"/>
    <dgm:cxn modelId="{5BE0EE57-5DC6-F445-8CD5-0436C4F9D625}" type="presOf" srcId="{39D2CA00-3620-BB47-989D-6FCF683EA0EF}" destId="{2CB7D3D7-C95F-9841-AEC7-D9CBBC51A509}" srcOrd="1" destOrd="0" presId="urn:microsoft.com/office/officeart/2005/8/layout/cycle8"/>
    <dgm:cxn modelId="{45EDBE15-115F-DC46-910E-77ACB460DC12}" srcId="{3EF5B957-9F24-0A4F-BA45-833721E6E75F}" destId="{BAED1836-F564-1A4C-AE93-C37FEDF4E3D4}" srcOrd="1" destOrd="0" parTransId="{D68A718F-8B74-D148-A9FD-05AE77BE3578}" sibTransId="{1E7A8F74-06D0-7D4D-836D-2A51E4AB154E}"/>
    <dgm:cxn modelId="{5FAC69EE-FB78-5140-BFBD-B90F06DC98C9}" type="presOf" srcId="{BAED1836-F564-1A4C-AE93-C37FEDF4E3D4}" destId="{57D40CDE-A678-FF40-9CB4-A54167223BE7}" srcOrd="1" destOrd="0" presId="urn:microsoft.com/office/officeart/2005/8/layout/cycle8"/>
    <dgm:cxn modelId="{E3ADA5BF-AB28-EC43-8AEC-2D49881A7FC3}" type="presParOf" srcId="{85C34DBF-256C-C847-BE89-97D24F56715E}" destId="{95AEC763-21D2-804A-95CE-5EA3FCFB1C8A}" srcOrd="0" destOrd="0" presId="urn:microsoft.com/office/officeart/2005/8/layout/cycle8"/>
    <dgm:cxn modelId="{2DD220BB-E8C6-854A-8C54-71AD6DAF762E}" type="presParOf" srcId="{85C34DBF-256C-C847-BE89-97D24F56715E}" destId="{AA714819-82B6-DD43-989C-D3615085DB34}" srcOrd="1" destOrd="0" presId="urn:microsoft.com/office/officeart/2005/8/layout/cycle8"/>
    <dgm:cxn modelId="{596091FE-CF83-404A-B733-41200A76D6DC}" type="presParOf" srcId="{85C34DBF-256C-C847-BE89-97D24F56715E}" destId="{85F05BCE-D011-5A4A-A73F-8B61B75037A3}" srcOrd="2" destOrd="0" presId="urn:microsoft.com/office/officeart/2005/8/layout/cycle8"/>
    <dgm:cxn modelId="{4520E607-2FE0-0849-A1D0-259810580C94}" type="presParOf" srcId="{85C34DBF-256C-C847-BE89-97D24F56715E}" destId="{2CB7D3D7-C95F-9841-AEC7-D9CBBC51A509}" srcOrd="3" destOrd="0" presId="urn:microsoft.com/office/officeart/2005/8/layout/cycle8"/>
    <dgm:cxn modelId="{319A749D-12A3-1843-8419-63FE8B40B29B}" type="presParOf" srcId="{85C34DBF-256C-C847-BE89-97D24F56715E}" destId="{E35A452B-5050-E94D-95BD-EAE68757CE2F}" srcOrd="4" destOrd="0" presId="urn:microsoft.com/office/officeart/2005/8/layout/cycle8"/>
    <dgm:cxn modelId="{A10D58D1-A860-2E41-A63F-9B72FE9B7CA0}" type="presParOf" srcId="{85C34DBF-256C-C847-BE89-97D24F56715E}" destId="{14392F7B-F380-B54A-99B1-8CE62CBEA272}" srcOrd="5" destOrd="0" presId="urn:microsoft.com/office/officeart/2005/8/layout/cycle8"/>
    <dgm:cxn modelId="{34624483-D4A1-284D-B283-A295019B8EB7}" type="presParOf" srcId="{85C34DBF-256C-C847-BE89-97D24F56715E}" destId="{DB8312A7-E7B3-2141-BD3A-AA0A9E4847C4}" srcOrd="6" destOrd="0" presId="urn:microsoft.com/office/officeart/2005/8/layout/cycle8"/>
    <dgm:cxn modelId="{6FE2846B-1EFC-4C4C-974E-1CBDF830EE32}" type="presParOf" srcId="{85C34DBF-256C-C847-BE89-97D24F56715E}" destId="{57D40CDE-A678-FF40-9CB4-A54167223BE7}" srcOrd="7" destOrd="0" presId="urn:microsoft.com/office/officeart/2005/8/layout/cycle8"/>
    <dgm:cxn modelId="{ABD08ADC-BB32-6942-9775-2DAF8B7639B3}" type="presParOf" srcId="{85C34DBF-256C-C847-BE89-97D24F56715E}" destId="{34B58D81-423D-2C45-AFE4-C6A817808FA7}" srcOrd="8" destOrd="0" presId="urn:microsoft.com/office/officeart/2005/8/layout/cycle8"/>
    <dgm:cxn modelId="{E3F287C9-9DD7-D64C-8D04-1830F9A030D4}" type="presParOf" srcId="{85C34DBF-256C-C847-BE89-97D24F56715E}" destId="{184912A8-5A93-A245-89F9-A468E7A039C6}" srcOrd="9" destOrd="0" presId="urn:microsoft.com/office/officeart/2005/8/layout/cycle8"/>
    <dgm:cxn modelId="{BFB61305-BA95-FA4D-A9B0-7C90C573CAC6}" type="presParOf" srcId="{85C34DBF-256C-C847-BE89-97D24F56715E}" destId="{8499110C-41A0-FA42-AEDD-BCE914A5E19E}" srcOrd="10" destOrd="0" presId="urn:microsoft.com/office/officeart/2005/8/layout/cycle8"/>
    <dgm:cxn modelId="{F37BF18D-0A1A-0946-8418-FD3CCB0CADF4}" type="presParOf" srcId="{85C34DBF-256C-C847-BE89-97D24F56715E}" destId="{64137CCA-144A-B845-AECA-62F755B9E8BB}" srcOrd="11" destOrd="0" presId="urn:microsoft.com/office/officeart/2005/8/layout/cycle8"/>
    <dgm:cxn modelId="{46AC9AB7-7201-5144-885B-24CF19EB42B5}" type="presParOf" srcId="{85C34DBF-256C-C847-BE89-97D24F56715E}" destId="{3E6D5B9C-B379-9B44-9A74-ABEBFAFCD1C3}" srcOrd="12" destOrd="0" presId="urn:microsoft.com/office/officeart/2005/8/layout/cycle8"/>
    <dgm:cxn modelId="{DEFEDC50-0DA1-8045-8A5D-01A5EB4A1891}" type="presParOf" srcId="{85C34DBF-256C-C847-BE89-97D24F56715E}" destId="{44694827-0F45-FB41-BBC8-FBE4C00D0BAF}" srcOrd="13" destOrd="0" presId="urn:microsoft.com/office/officeart/2005/8/layout/cycle8"/>
    <dgm:cxn modelId="{CFC1C9EE-C0ED-2C43-BFFC-AE9FF97D8B96}" type="presParOf" srcId="{85C34DBF-256C-C847-BE89-97D24F56715E}" destId="{210CAC4E-A342-D04E-BEDD-922F8CDE816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8442DE-FAB1-3142-BE82-AABA538AF032}" type="doc">
      <dgm:prSet loTypeId="urn:microsoft.com/office/officeart/2005/8/layout/funnel1" loCatId="list" qsTypeId="urn:microsoft.com/office/officeart/2005/8/quickstyle/3D3" qsCatId="3D" csTypeId="urn:microsoft.com/office/officeart/2005/8/colors/accent1_2" csCatId="accent1" phldr="1"/>
      <dgm:spPr/>
      <dgm:t>
        <a:bodyPr/>
        <a:lstStyle/>
        <a:p>
          <a:endParaRPr lang="en-US"/>
        </a:p>
      </dgm:t>
    </dgm:pt>
    <dgm:pt modelId="{48659123-222B-664A-BAE5-6E9F897921B6}">
      <dgm:prSet phldrT="[Text]"/>
      <dgm:spPr/>
      <dgm:t>
        <a:bodyPr/>
        <a:lstStyle/>
        <a:p>
          <a:r>
            <a:rPr lang="en-US" dirty="0" smtClean="0">
              <a:solidFill>
                <a:schemeClr val="bg1"/>
              </a:solidFill>
            </a:rPr>
            <a:t>Less</a:t>
          </a:r>
        </a:p>
        <a:p>
          <a:r>
            <a:rPr lang="en-US" dirty="0" smtClean="0">
              <a:solidFill>
                <a:schemeClr val="bg1"/>
              </a:solidFill>
            </a:rPr>
            <a:t>Operating Expenses</a:t>
          </a:r>
          <a:endParaRPr lang="en-US" dirty="0">
            <a:solidFill>
              <a:schemeClr val="bg1"/>
            </a:solidFill>
          </a:endParaRPr>
        </a:p>
      </dgm:t>
    </dgm:pt>
    <dgm:pt modelId="{2BE8DDB6-E95E-AE4B-98BF-AA7AF078271D}" type="parTrans" cxnId="{D01DC41A-7DAA-8945-8115-D6696C3EC638}">
      <dgm:prSet/>
      <dgm:spPr/>
      <dgm:t>
        <a:bodyPr/>
        <a:lstStyle/>
        <a:p>
          <a:endParaRPr lang="en-US"/>
        </a:p>
      </dgm:t>
    </dgm:pt>
    <dgm:pt modelId="{D6A6FBA6-8FA2-474B-89F0-1741CBA93C54}" type="sibTrans" cxnId="{D01DC41A-7DAA-8945-8115-D6696C3EC638}">
      <dgm:prSet/>
      <dgm:spPr/>
      <dgm:t>
        <a:bodyPr/>
        <a:lstStyle/>
        <a:p>
          <a:endParaRPr lang="en-US"/>
        </a:p>
      </dgm:t>
    </dgm:pt>
    <dgm:pt modelId="{B35DF66A-F9DD-8847-8C41-922520D39F8E}">
      <dgm:prSet phldrT="[Text]"/>
      <dgm:spPr>
        <a:ln>
          <a:solidFill>
            <a:schemeClr val="accent3">
              <a:lumMod val="50000"/>
            </a:schemeClr>
          </a:solidFill>
        </a:ln>
      </dgm:spPr>
      <dgm:t>
        <a:bodyPr/>
        <a:lstStyle/>
        <a:p>
          <a:r>
            <a:rPr lang="en-US" dirty="0" smtClean="0"/>
            <a:t>Revenue from all sources</a:t>
          </a:r>
          <a:endParaRPr lang="en-US" dirty="0"/>
        </a:p>
      </dgm:t>
    </dgm:pt>
    <dgm:pt modelId="{768E12D6-975C-2A44-B6F4-2F064E5AD091}" type="parTrans" cxnId="{06960A61-B3F9-B549-B8F1-1927EBDE9011}">
      <dgm:prSet/>
      <dgm:spPr/>
      <dgm:t>
        <a:bodyPr/>
        <a:lstStyle/>
        <a:p>
          <a:endParaRPr lang="en-US"/>
        </a:p>
      </dgm:t>
    </dgm:pt>
    <dgm:pt modelId="{8B0D4FFF-5064-8946-BC08-D47DBB4441EB}" type="sibTrans" cxnId="{06960A61-B3F9-B549-B8F1-1927EBDE9011}">
      <dgm:prSet/>
      <dgm:spPr/>
      <dgm:t>
        <a:bodyPr/>
        <a:lstStyle/>
        <a:p>
          <a:endParaRPr lang="en-US"/>
        </a:p>
      </dgm:t>
    </dgm:pt>
    <dgm:pt modelId="{447298BE-EFAF-0045-95BC-268C86AF74EB}">
      <dgm:prSet phldrT="[Text]"/>
      <dgm:spPr/>
      <dgm:t>
        <a:bodyPr/>
        <a:lstStyle/>
        <a:p>
          <a:r>
            <a:rPr lang="en-US" dirty="0" smtClean="0"/>
            <a:t>Cap</a:t>
          </a:r>
        </a:p>
        <a:p>
          <a:r>
            <a:rPr lang="en-US" dirty="0" smtClean="0"/>
            <a:t>Rate</a:t>
          </a:r>
          <a:endParaRPr lang="en-US" dirty="0"/>
        </a:p>
      </dgm:t>
    </dgm:pt>
    <dgm:pt modelId="{0B6B84D7-6810-0E41-9D30-CB58E6FE02B2}" type="parTrans" cxnId="{67112D6F-1C50-2D4E-BC37-3243682BF9EF}">
      <dgm:prSet/>
      <dgm:spPr/>
      <dgm:t>
        <a:bodyPr/>
        <a:lstStyle/>
        <a:p>
          <a:endParaRPr lang="en-US"/>
        </a:p>
      </dgm:t>
    </dgm:pt>
    <dgm:pt modelId="{813EB34A-A388-8342-855E-3E398CBB9F65}" type="sibTrans" cxnId="{67112D6F-1C50-2D4E-BC37-3243682BF9EF}">
      <dgm:prSet/>
      <dgm:spPr/>
      <dgm:t>
        <a:bodyPr/>
        <a:lstStyle/>
        <a:p>
          <a:endParaRPr lang="en-US"/>
        </a:p>
      </dgm:t>
    </dgm:pt>
    <dgm:pt modelId="{658E3185-27DE-8C42-8334-1C33EE7CB671}">
      <dgm:prSet phldrT="[Text]"/>
      <dgm:spPr/>
      <dgm:t>
        <a:bodyPr/>
        <a:lstStyle/>
        <a:p>
          <a:r>
            <a:rPr lang="en-US" dirty="0" smtClean="0">
              <a:solidFill>
                <a:srgbClr val="000090"/>
              </a:solidFill>
            </a:rPr>
            <a:t>Estimated Market value vie the Income Approach</a:t>
          </a:r>
          <a:endParaRPr lang="en-US" dirty="0">
            <a:solidFill>
              <a:srgbClr val="000090"/>
            </a:solidFill>
          </a:endParaRPr>
        </a:p>
      </dgm:t>
    </dgm:pt>
    <dgm:pt modelId="{56706F50-8AF5-1B43-8266-EC9FDCFF1B08}" type="parTrans" cxnId="{4A9389D3-EB55-F344-8225-AEF60B3BC72F}">
      <dgm:prSet/>
      <dgm:spPr/>
      <dgm:t>
        <a:bodyPr/>
        <a:lstStyle/>
        <a:p>
          <a:endParaRPr lang="en-US"/>
        </a:p>
      </dgm:t>
    </dgm:pt>
    <dgm:pt modelId="{30F0D82D-867E-1D41-B668-BA4B7DBAA497}" type="sibTrans" cxnId="{4A9389D3-EB55-F344-8225-AEF60B3BC72F}">
      <dgm:prSet/>
      <dgm:spPr/>
      <dgm:t>
        <a:bodyPr/>
        <a:lstStyle/>
        <a:p>
          <a:endParaRPr lang="en-US"/>
        </a:p>
      </dgm:t>
    </dgm:pt>
    <dgm:pt modelId="{88CF45EB-DB5F-4A40-9433-6130EC3072D4}" type="pres">
      <dgm:prSet presAssocID="{378442DE-FAB1-3142-BE82-AABA538AF032}" presName="Name0" presStyleCnt="0">
        <dgm:presLayoutVars>
          <dgm:chMax val="4"/>
          <dgm:resizeHandles val="exact"/>
        </dgm:presLayoutVars>
      </dgm:prSet>
      <dgm:spPr/>
      <dgm:t>
        <a:bodyPr/>
        <a:lstStyle/>
        <a:p>
          <a:endParaRPr lang="en-US"/>
        </a:p>
      </dgm:t>
    </dgm:pt>
    <dgm:pt modelId="{757853A4-BC5A-AB4F-8E60-BDB00FC376D9}" type="pres">
      <dgm:prSet presAssocID="{378442DE-FAB1-3142-BE82-AABA538AF032}" presName="ellipse" presStyleLbl="trBgShp" presStyleIdx="0" presStyleCnt="1"/>
      <dgm:spPr/>
    </dgm:pt>
    <dgm:pt modelId="{E10942B4-6B91-E545-8639-F259E08391D3}" type="pres">
      <dgm:prSet presAssocID="{378442DE-FAB1-3142-BE82-AABA538AF032}" presName="arrow1" presStyleLbl="fgShp" presStyleIdx="0" presStyleCnt="1"/>
      <dgm:spPr/>
    </dgm:pt>
    <dgm:pt modelId="{55755F31-F473-EA4C-9A7D-C3D6938ED2BC}" type="pres">
      <dgm:prSet presAssocID="{378442DE-FAB1-3142-BE82-AABA538AF032}" presName="rectangle" presStyleLbl="revTx" presStyleIdx="0" presStyleCnt="1">
        <dgm:presLayoutVars>
          <dgm:bulletEnabled val="1"/>
        </dgm:presLayoutVars>
      </dgm:prSet>
      <dgm:spPr/>
      <dgm:t>
        <a:bodyPr/>
        <a:lstStyle/>
        <a:p>
          <a:endParaRPr lang="en-US"/>
        </a:p>
      </dgm:t>
    </dgm:pt>
    <dgm:pt modelId="{64864479-FC48-CE47-8F5F-AB7B3F02099E}" type="pres">
      <dgm:prSet presAssocID="{B35DF66A-F9DD-8847-8C41-922520D39F8E}" presName="item1" presStyleLbl="node1" presStyleIdx="0" presStyleCnt="3" custLinFactNeighborX="-11238" custLinFactNeighborY="-3355">
        <dgm:presLayoutVars>
          <dgm:bulletEnabled val="1"/>
        </dgm:presLayoutVars>
      </dgm:prSet>
      <dgm:spPr/>
      <dgm:t>
        <a:bodyPr/>
        <a:lstStyle/>
        <a:p>
          <a:endParaRPr lang="en-US"/>
        </a:p>
      </dgm:t>
    </dgm:pt>
    <dgm:pt modelId="{EEE59152-C251-7A43-A12B-6921DDA15B96}" type="pres">
      <dgm:prSet presAssocID="{447298BE-EFAF-0045-95BC-268C86AF74EB}" presName="item2" presStyleLbl="node1" presStyleIdx="1" presStyleCnt="3" custLinFactNeighborX="30158" custLinFactNeighborY="-27619">
        <dgm:presLayoutVars>
          <dgm:bulletEnabled val="1"/>
        </dgm:presLayoutVars>
      </dgm:prSet>
      <dgm:spPr/>
      <dgm:t>
        <a:bodyPr/>
        <a:lstStyle/>
        <a:p>
          <a:endParaRPr lang="en-US"/>
        </a:p>
      </dgm:t>
    </dgm:pt>
    <dgm:pt modelId="{77F909C7-EC19-8C42-BAEE-672CB5E5B57B}" type="pres">
      <dgm:prSet presAssocID="{658E3185-27DE-8C42-8334-1C33EE7CB671}" presName="item3" presStyleLbl="node1" presStyleIdx="2" presStyleCnt="3" custLinFactNeighborX="27937" custLinFactNeighborY="33939">
        <dgm:presLayoutVars>
          <dgm:bulletEnabled val="1"/>
        </dgm:presLayoutVars>
      </dgm:prSet>
      <dgm:spPr/>
      <dgm:t>
        <a:bodyPr/>
        <a:lstStyle/>
        <a:p>
          <a:endParaRPr lang="en-US"/>
        </a:p>
      </dgm:t>
    </dgm:pt>
    <dgm:pt modelId="{72E5A033-51EE-C64D-90A0-97BC2DEEE44E}" type="pres">
      <dgm:prSet presAssocID="{378442DE-FAB1-3142-BE82-AABA538AF032}" presName="funnel" presStyleLbl="trAlignAcc1" presStyleIdx="0" presStyleCnt="1" custScaleX="118367" custScaleY="124107" custLinFactNeighborX="0" custLinFactNeighborY="6027"/>
      <dgm:spPr/>
    </dgm:pt>
  </dgm:ptLst>
  <dgm:cxnLst>
    <dgm:cxn modelId="{06960A61-B3F9-B549-B8F1-1927EBDE9011}" srcId="{378442DE-FAB1-3142-BE82-AABA538AF032}" destId="{B35DF66A-F9DD-8847-8C41-922520D39F8E}" srcOrd="1" destOrd="0" parTransId="{768E12D6-975C-2A44-B6F4-2F064E5AD091}" sibTransId="{8B0D4FFF-5064-8946-BC08-D47DBB4441EB}"/>
    <dgm:cxn modelId="{83CE681F-92F9-BD47-AD58-FE0BFE10C46E}" type="presOf" srcId="{48659123-222B-664A-BAE5-6E9F897921B6}" destId="{77F909C7-EC19-8C42-BAEE-672CB5E5B57B}" srcOrd="0" destOrd="0" presId="urn:microsoft.com/office/officeart/2005/8/layout/funnel1"/>
    <dgm:cxn modelId="{544F57D0-97CF-1A41-B645-74A30E93F8FF}" type="presOf" srcId="{447298BE-EFAF-0045-95BC-268C86AF74EB}" destId="{64864479-FC48-CE47-8F5F-AB7B3F02099E}" srcOrd="0" destOrd="0" presId="urn:microsoft.com/office/officeart/2005/8/layout/funnel1"/>
    <dgm:cxn modelId="{BB9B9FB3-3F66-CE4D-A57B-42B883284668}" type="presOf" srcId="{378442DE-FAB1-3142-BE82-AABA538AF032}" destId="{88CF45EB-DB5F-4A40-9433-6130EC3072D4}" srcOrd="0" destOrd="0" presId="urn:microsoft.com/office/officeart/2005/8/layout/funnel1"/>
    <dgm:cxn modelId="{4A9389D3-EB55-F344-8225-AEF60B3BC72F}" srcId="{378442DE-FAB1-3142-BE82-AABA538AF032}" destId="{658E3185-27DE-8C42-8334-1C33EE7CB671}" srcOrd="3" destOrd="0" parTransId="{56706F50-8AF5-1B43-8266-EC9FDCFF1B08}" sibTransId="{30F0D82D-867E-1D41-B668-BA4B7DBAA497}"/>
    <dgm:cxn modelId="{D01DC41A-7DAA-8945-8115-D6696C3EC638}" srcId="{378442DE-FAB1-3142-BE82-AABA538AF032}" destId="{48659123-222B-664A-BAE5-6E9F897921B6}" srcOrd="0" destOrd="0" parTransId="{2BE8DDB6-E95E-AE4B-98BF-AA7AF078271D}" sibTransId="{D6A6FBA6-8FA2-474B-89F0-1741CBA93C54}"/>
    <dgm:cxn modelId="{984255F8-74C5-EE49-BB59-3576B8BDF88F}" type="presOf" srcId="{658E3185-27DE-8C42-8334-1C33EE7CB671}" destId="{55755F31-F473-EA4C-9A7D-C3D6938ED2BC}" srcOrd="0" destOrd="0" presId="urn:microsoft.com/office/officeart/2005/8/layout/funnel1"/>
    <dgm:cxn modelId="{67112D6F-1C50-2D4E-BC37-3243682BF9EF}" srcId="{378442DE-FAB1-3142-BE82-AABA538AF032}" destId="{447298BE-EFAF-0045-95BC-268C86AF74EB}" srcOrd="2" destOrd="0" parTransId="{0B6B84D7-6810-0E41-9D30-CB58E6FE02B2}" sibTransId="{813EB34A-A388-8342-855E-3E398CBB9F65}"/>
    <dgm:cxn modelId="{9D03597D-CA14-7F4B-82E8-33FD3A2B843A}" type="presOf" srcId="{B35DF66A-F9DD-8847-8C41-922520D39F8E}" destId="{EEE59152-C251-7A43-A12B-6921DDA15B96}" srcOrd="0" destOrd="0" presId="urn:microsoft.com/office/officeart/2005/8/layout/funnel1"/>
    <dgm:cxn modelId="{1A7475B9-D321-5147-A8DC-B76E98418F0A}" type="presParOf" srcId="{88CF45EB-DB5F-4A40-9433-6130EC3072D4}" destId="{757853A4-BC5A-AB4F-8E60-BDB00FC376D9}" srcOrd="0" destOrd="0" presId="urn:microsoft.com/office/officeart/2005/8/layout/funnel1"/>
    <dgm:cxn modelId="{81AFE58A-D6A2-264E-B5DE-5677AADE8EF9}" type="presParOf" srcId="{88CF45EB-DB5F-4A40-9433-6130EC3072D4}" destId="{E10942B4-6B91-E545-8639-F259E08391D3}" srcOrd="1" destOrd="0" presId="urn:microsoft.com/office/officeart/2005/8/layout/funnel1"/>
    <dgm:cxn modelId="{CC39D0F6-8A2D-1C48-9C4A-4A020D9D01B3}" type="presParOf" srcId="{88CF45EB-DB5F-4A40-9433-6130EC3072D4}" destId="{55755F31-F473-EA4C-9A7D-C3D6938ED2BC}" srcOrd="2" destOrd="0" presId="urn:microsoft.com/office/officeart/2005/8/layout/funnel1"/>
    <dgm:cxn modelId="{E8BF2FC9-DA1C-A348-B1F0-92F1C67F1D36}" type="presParOf" srcId="{88CF45EB-DB5F-4A40-9433-6130EC3072D4}" destId="{64864479-FC48-CE47-8F5F-AB7B3F02099E}" srcOrd="3" destOrd="0" presId="urn:microsoft.com/office/officeart/2005/8/layout/funnel1"/>
    <dgm:cxn modelId="{96C5F721-2C67-C04D-B739-3127EEAFB4BA}" type="presParOf" srcId="{88CF45EB-DB5F-4A40-9433-6130EC3072D4}" destId="{EEE59152-C251-7A43-A12B-6921DDA15B96}" srcOrd="4" destOrd="0" presId="urn:microsoft.com/office/officeart/2005/8/layout/funnel1"/>
    <dgm:cxn modelId="{4F85DFDC-59CF-7044-B6DF-1B05BAE74DD8}" type="presParOf" srcId="{88CF45EB-DB5F-4A40-9433-6130EC3072D4}" destId="{77F909C7-EC19-8C42-BAEE-672CB5E5B57B}" srcOrd="5" destOrd="0" presId="urn:microsoft.com/office/officeart/2005/8/layout/funnel1"/>
    <dgm:cxn modelId="{B6CE4966-56D6-C446-AE5E-E61941C27A2A}" type="presParOf" srcId="{88CF45EB-DB5F-4A40-9433-6130EC3072D4}" destId="{72E5A033-51EE-C64D-90A0-97BC2DEEE44E}"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A6DA3E-9C55-584F-A503-CBD2F82AE848}" type="doc">
      <dgm:prSet loTypeId="urn:microsoft.com/office/officeart/2005/8/layout/cycle7" loCatId="" qsTypeId="urn:microsoft.com/office/officeart/2005/8/quickstyle/3D3" qsCatId="3D" csTypeId="urn:microsoft.com/office/officeart/2005/8/colors/colorful2" csCatId="colorful" phldr="1"/>
      <dgm:spPr/>
      <dgm:t>
        <a:bodyPr/>
        <a:lstStyle/>
        <a:p>
          <a:endParaRPr lang="en-US"/>
        </a:p>
      </dgm:t>
    </dgm:pt>
    <dgm:pt modelId="{386516A5-189A-EB44-8B46-C0622E536E64}">
      <dgm:prSet phldrT="[Text]"/>
      <dgm:spPr/>
      <dgm:t>
        <a:bodyPr/>
        <a:lstStyle/>
        <a:p>
          <a:r>
            <a:rPr lang="en-US" dirty="0" smtClean="0"/>
            <a:t>FIXED EXPENSES</a:t>
          </a:r>
          <a:endParaRPr lang="en-US" dirty="0"/>
        </a:p>
      </dgm:t>
    </dgm:pt>
    <dgm:pt modelId="{A9712E9D-A7B9-0C4D-9177-7CD57F24E418}" type="parTrans" cxnId="{A38E0C60-5B79-224A-9899-41411C39EEB9}">
      <dgm:prSet/>
      <dgm:spPr/>
      <dgm:t>
        <a:bodyPr/>
        <a:lstStyle/>
        <a:p>
          <a:endParaRPr lang="en-US"/>
        </a:p>
      </dgm:t>
    </dgm:pt>
    <dgm:pt modelId="{EEF98F58-E477-3047-AB32-A888848E943F}" type="sibTrans" cxnId="{A38E0C60-5B79-224A-9899-41411C39EEB9}">
      <dgm:prSet/>
      <dgm:spPr/>
      <dgm:t>
        <a:bodyPr/>
        <a:lstStyle/>
        <a:p>
          <a:endParaRPr lang="en-US"/>
        </a:p>
      </dgm:t>
    </dgm:pt>
    <dgm:pt modelId="{DD1BAB67-0B88-6542-AF49-28533B3F3B60}">
      <dgm:prSet phldrT="[Text]"/>
      <dgm:spPr/>
      <dgm:t>
        <a:bodyPr/>
        <a:lstStyle/>
        <a:p>
          <a:r>
            <a:rPr lang="en-US" dirty="0" smtClean="0"/>
            <a:t>INSURANCE</a:t>
          </a:r>
          <a:endParaRPr lang="en-US" dirty="0"/>
        </a:p>
      </dgm:t>
    </dgm:pt>
    <dgm:pt modelId="{11872EE5-CA2F-844F-BC0C-28AE38408B97}" type="parTrans" cxnId="{3928C4E3-7B55-C846-85D0-B4FB1BCE17A9}">
      <dgm:prSet/>
      <dgm:spPr/>
      <dgm:t>
        <a:bodyPr/>
        <a:lstStyle/>
        <a:p>
          <a:endParaRPr lang="en-US"/>
        </a:p>
      </dgm:t>
    </dgm:pt>
    <dgm:pt modelId="{CA44235B-A2F5-E640-AB83-CD4C69FF3CC0}" type="sibTrans" cxnId="{3928C4E3-7B55-C846-85D0-B4FB1BCE17A9}">
      <dgm:prSet/>
      <dgm:spPr/>
      <dgm:t>
        <a:bodyPr/>
        <a:lstStyle/>
        <a:p>
          <a:endParaRPr lang="en-US"/>
        </a:p>
      </dgm:t>
    </dgm:pt>
    <dgm:pt modelId="{FCEA35A1-B98F-A84C-B67E-42CC7C88DC49}">
      <dgm:prSet phldrT="[Text]"/>
      <dgm:spPr/>
      <dgm:t>
        <a:bodyPr/>
        <a:lstStyle/>
        <a:p>
          <a:r>
            <a:rPr lang="en-US" dirty="0" smtClean="0"/>
            <a:t>REAL ESTATE TAXES</a:t>
          </a:r>
          <a:endParaRPr lang="en-US" dirty="0"/>
        </a:p>
      </dgm:t>
    </dgm:pt>
    <dgm:pt modelId="{E97B4E0C-2E94-994C-887E-2D845660F912}" type="parTrans" cxnId="{743DD776-2E23-5C46-A98D-5FF1E75C5C9F}">
      <dgm:prSet/>
      <dgm:spPr/>
      <dgm:t>
        <a:bodyPr/>
        <a:lstStyle/>
        <a:p>
          <a:endParaRPr lang="en-US"/>
        </a:p>
      </dgm:t>
    </dgm:pt>
    <dgm:pt modelId="{71DF0A55-849E-CE42-A8EA-A18A07DFACF4}" type="sibTrans" cxnId="{743DD776-2E23-5C46-A98D-5FF1E75C5C9F}">
      <dgm:prSet/>
      <dgm:spPr/>
      <dgm:t>
        <a:bodyPr/>
        <a:lstStyle/>
        <a:p>
          <a:endParaRPr lang="en-US"/>
        </a:p>
      </dgm:t>
    </dgm:pt>
    <dgm:pt modelId="{0639F7D1-FE6F-1340-B8C4-288148ADA22D}" type="pres">
      <dgm:prSet presAssocID="{3CA6DA3E-9C55-584F-A503-CBD2F82AE848}" presName="Name0" presStyleCnt="0">
        <dgm:presLayoutVars>
          <dgm:dir/>
          <dgm:resizeHandles val="exact"/>
        </dgm:presLayoutVars>
      </dgm:prSet>
      <dgm:spPr/>
      <dgm:t>
        <a:bodyPr/>
        <a:lstStyle/>
        <a:p>
          <a:endParaRPr lang="en-US"/>
        </a:p>
      </dgm:t>
    </dgm:pt>
    <dgm:pt modelId="{C429118D-4DCE-CB4D-B9E6-3E9C62E8A2EC}" type="pres">
      <dgm:prSet presAssocID="{386516A5-189A-EB44-8B46-C0622E536E64}" presName="node" presStyleLbl="node1" presStyleIdx="0" presStyleCnt="3">
        <dgm:presLayoutVars>
          <dgm:bulletEnabled val="1"/>
        </dgm:presLayoutVars>
      </dgm:prSet>
      <dgm:spPr/>
      <dgm:t>
        <a:bodyPr/>
        <a:lstStyle/>
        <a:p>
          <a:endParaRPr lang="en-US"/>
        </a:p>
      </dgm:t>
    </dgm:pt>
    <dgm:pt modelId="{B6C93660-20DC-564B-8847-54F00695649E}" type="pres">
      <dgm:prSet presAssocID="{EEF98F58-E477-3047-AB32-A888848E943F}" presName="sibTrans" presStyleLbl="sibTrans2D1" presStyleIdx="0" presStyleCnt="3"/>
      <dgm:spPr/>
      <dgm:t>
        <a:bodyPr/>
        <a:lstStyle/>
        <a:p>
          <a:endParaRPr lang="en-US"/>
        </a:p>
      </dgm:t>
    </dgm:pt>
    <dgm:pt modelId="{2DD7CA23-19E7-A44C-8419-A2DCEDEB919B}" type="pres">
      <dgm:prSet presAssocID="{EEF98F58-E477-3047-AB32-A888848E943F}" presName="connectorText" presStyleLbl="sibTrans2D1" presStyleIdx="0" presStyleCnt="3"/>
      <dgm:spPr/>
      <dgm:t>
        <a:bodyPr/>
        <a:lstStyle/>
        <a:p>
          <a:endParaRPr lang="en-US"/>
        </a:p>
      </dgm:t>
    </dgm:pt>
    <dgm:pt modelId="{D310CF94-37AD-DA4C-818D-76B4AB2F604C}" type="pres">
      <dgm:prSet presAssocID="{DD1BAB67-0B88-6542-AF49-28533B3F3B60}" presName="node" presStyleLbl="node1" presStyleIdx="1" presStyleCnt="3">
        <dgm:presLayoutVars>
          <dgm:bulletEnabled val="1"/>
        </dgm:presLayoutVars>
      </dgm:prSet>
      <dgm:spPr/>
      <dgm:t>
        <a:bodyPr/>
        <a:lstStyle/>
        <a:p>
          <a:endParaRPr lang="en-US"/>
        </a:p>
      </dgm:t>
    </dgm:pt>
    <dgm:pt modelId="{E6BA44E4-B827-6747-B756-11E2F971ABD9}" type="pres">
      <dgm:prSet presAssocID="{CA44235B-A2F5-E640-AB83-CD4C69FF3CC0}" presName="sibTrans" presStyleLbl="sibTrans2D1" presStyleIdx="1" presStyleCnt="3"/>
      <dgm:spPr/>
      <dgm:t>
        <a:bodyPr/>
        <a:lstStyle/>
        <a:p>
          <a:endParaRPr lang="en-US"/>
        </a:p>
      </dgm:t>
    </dgm:pt>
    <dgm:pt modelId="{66E2C4FD-98FC-FB4E-9D14-ED596E4C81DA}" type="pres">
      <dgm:prSet presAssocID="{CA44235B-A2F5-E640-AB83-CD4C69FF3CC0}" presName="connectorText" presStyleLbl="sibTrans2D1" presStyleIdx="1" presStyleCnt="3"/>
      <dgm:spPr/>
      <dgm:t>
        <a:bodyPr/>
        <a:lstStyle/>
        <a:p>
          <a:endParaRPr lang="en-US"/>
        </a:p>
      </dgm:t>
    </dgm:pt>
    <dgm:pt modelId="{38CCB883-005D-284F-9AF7-8AE004F87B6E}" type="pres">
      <dgm:prSet presAssocID="{FCEA35A1-B98F-A84C-B67E-42CC7C88DC49}" presName="node" presStyleLbl="node1" presStyleIdx="2" presStyleCnt="3">
        <dgm:presLayoutVars>
          <dgm:bulletEnabled val="1"/>
        </dgm:presLayoutVars>
      </dgm:prSet>
      <dgm:spPr/>
      <dgm:t>
        <a:bodyPr/>
        <a:lstStyle/>
        <a:p>
          <a:endParaRPr lang="en-US"/>
        </a:p>
      </dgm:t>
    </dgm:pt>
    <dgm:pt modelId="{CE1AB5EC-AD92-C641-9B86-99EF08A0DD3F}" type="pres">
      <dgm:prSet presAssocID="{71DF0A55-849E-CE42-A8EA-A18A07DFACF4}" presName="sibTrans" presStyleLbl="sibTrans2D1" presStyleIdx="2" presStyleCnt="3"/>
      <dgm:spPr/>
      <dgm:t>
        <a:bodyPr/>
        <a:lstStyle/>
        <a:p>
          <a:endParaRPr lang="en-US"/>
        </a:p>
      </dgm:t>
    </dgm:pt>
    <dgm:pt modelId="{568144DA-F3CD-0642-B81E-25B871D1013F}" type="pres">
      <dgm:prSet presAssocID="{71DF0A55-849E-CE42-A8EA-A18A07DFACF4}" presName="connectorText" presStyleLbl="sibTrans2D1" presStyleIdx="2" presStyleCnt="3"/>
      <dgm:spPr/>
      <dgm:t>
        <a:bodyPr/>
        <a:lstStyle/>
        <a:p>
          <a:endParaRPr lang="en-US"/>
        </a:p>
      </dgm:t>
    </dgm:pt>
  </dgm:ptLst>
  <dgm:cxnLst>
    <dgm:cxn modelId="{32FC842B-736D-204C-BDF4-64024C2ACB65}" type="presOf" srcId="{71DF0A55-849E-CE42-A8EA-A18A07DFACF4}" destId="{CE1AB5EC-AD92-C641-9B86-99EF08A0DD3F}" srcOrd="0" destOrd="0" presId="urn:microsoft.com/office/officeart/2005/8/layout/cycle7"/>
    <dgm:cxn modelId="{EA505102-794A-FF4E-A6C3-A4F695E42CCC}" type="presOf" srcId="{CA44235B-A2F5-E640-AB83-CD4C69FF3CC0}" destId="{E6BA44E4-B827-6747-B756-11E2F971ABD9}" srcOrd="0" destOrd="0" presId="urn:microsoft.com/office/officeart/2005/8/layout/cycle7"/>
    <dgm:cxn modelId="{5A67B1F3-2FFA-3B4C-918A-B91BC274B0D9}" type="presOf" srcId="{EEF98F58-E477-3047-AB32-A888848E943F}" destId="{2DD7CA23-19E7-A44C-8419-A2DCEDEB919B}" srcOrd="1" destOrd="0" presId="urn:microsoft.com/office/officeart/2005/8/layout/cycle7"/>
    <dgm:cxn modelId="{3928C4E3-7B55-C846-85D0-B4FB1BCE17A9}" srcId="{3CA6DA3E-9C55-584F-A503-CBD2F82AE848}" destId="{DD1BAB67-0B88-6542-AF49-28533B3F3B60}" srcOrd="1" destOrd="0" parTransId="{11872EE5-CA2F-844F-BC0C-28AE38408B97}" sibTransId="{CA44235B-A2F5-E640-AB83-CD4C69FF3CC0}"/>
    <dgm:cxn modelId="{4394C029-8B4F-B94F-B76F-DBD0B4B5A2A3}" type="presOf" srcId="{CA44235B-A2F5-E640-AB83-CD4C69FF3CC0}" destId="{66E2C4FD-98FC-FB4E-9D14-ED596E4C81DA}" srcOrd="1" destOrd="0" presId="urn:microsoft.com/office/officeart/2005/8/layout/cycle7"/>
    <dgm:cxn modelId="{A833BEF4-BA2D-C947-A267-E9311BAF80EF}" type="presOf" srcId="{DD1BAB67-0B88-6542-AF49-28533B3F3B60}" destId="{D310CF94-37AD-DA4C-818D-76B4AB2F604C}" srcOrd="0" destOrd="0" presId="urn:microsoft.com/office/officeart/2005/8/layout/cycle7"/>
    <dgm:cxn modelId="{C8CA16FB-1A5B-444B-8C22-5080BA01BA63}" type="presOf" srcId="{FCEA35A1-B98F-A84C-B67E-42CC7C88DC49}" destId="{38CCB883-005D-284F-9AF7-8AE004F87B6E}" srcOrd="0" destOrd="0" presId="urn:microsoft.com/office/officeart/2005/8/layout/cycle7"/>
    <dgm:cxn modelId="{A38E0C60-5B79-224A-9899-41411C39EEB9}" srcId="{3CA6DA3E-9C55-584F-A503-CBD2F82AE848}" destId="{386516A5-189A-EB44-8B46-C0622E536E64}" srcOrd="0" destOrd="0" parTransId="{A9712E9D-A7B9-0C4D-9177-7CD57F24E418}" sibTransId="{EEF98F58-E477-3047-AB32-A888848E943F}"/>
    <dgm:cxn modelId="{7567480A-8127-3047-865C-4E14E06CB92F}" type="presOf" srcId="{3CA6DA3E-9C55-584F-A503-CBD2F82AE848}" destId="{0639F7D1-FE6F-1340-B8C4-288148ADA22D}" srcOrd="0" destOrd="0" presId="urn:microsoft.com/office/officeart/2005/8/layout/cycle7"/>
    <dgm:cxn modelId="{3DAB3013-782D-4546-A81F-0A25C910D373}" type="presOf" srcId="{EEF98F58-E477-3047-AB32-A888848E943F}" destId="{B6C93660-20DC-564B-8847-54F00695649E}" srcOrd="0" destOrd="0" presId="urn:microsoft.com/office/officeart/2005/8/layout/cycle7"/>
    <dgm:cxn modelId="{B98F5CDF-E635-5D45-8B0F-A4CD2D64EAED}" type="presOf" srcId="{71DF0A55-849E-CE42-A8EA-A18A07DFACF4}" destId="{568144DA-F3CD-0642-B81E-25B871D1013F}" srcOrd="1" destOrd="0" presId="urn:microsoft.com/office/officeart/2005/8/layout/cycle7"/>
    <dgm:cxn modelId="{743DD776-2E23-5C46-A98D-5FF1E75C5C9F}" srcId="{3CA6DA3E-9C55-584F-A503-CBD2F82AE848}" destId="{FCEA35A1-B98F-A84C-B67E-42CC7C88DC49}" srcOrd="2" destOrd="0" parTransId="{E97B4E0C-2E94-994C-887E-2D845660F912}" sibTransId="{71DF0A55-849E-CE42-A8EA-A18A07DFACF4}"/>
    <dgm:cxn modelId="{7E1520A6-D392-D041-A5ED-A3A6755594D5}" type="presOf" srcId="{386516A5-189A-EB44-8B46-C0622E536E64}" destId="{C429118D-4DCE-CB4D-B9E6-3E9C62E8A2EC}" srcOrd="0" destOrd="0" presId="urn:microsoft.com/office/officeart/2005/8/layout/cycle7"/>
    <dgm:cxn modelId="{549C9089-C6D6-2042-B969-28BF46E27C14}" type="presParOf" srcId="{0639F7D1-FE6F-1340-B8C4-288148ADA22D}" destId="{C429118D-4DCE-CB4D-B9E6-3E9C62E8A2EC}" srcOrd="0" destOrd="0" presId="urn:microsoft.com/office/officeart/2005/8/layout/cycle7"/>
    <dgm:cxn modelId="{9C6AE6EB-DB36-8547-8A18-D68BD2504443}" type="presParOf" srcId="{0639F7D1-FE6F-1340-B8C4-288148ADA22D}" destId="{B6C93660-20DC-564B-8847-54F00695649E}" srcOrd="1" destOrd="0" presId="urn:microsoft.com/office/officeart/2005/8/layout/cycle7"/>
    <dgm:cxn modelId="{058AD6D6-C877-CD44-9BAD-54A6FC33C0A0}" type="presParOf" srcId="{B6C93660-20DC-564B-8847-54F00695649E}" destId="{2DD7CA23-19E7-A44C-8419-A2DCEDEB919B}" srcOrd="0" destOrd="0" presId="urn:microsoft.com/office/officeart/2005/8/layout/cycle7"/>
    <dgm:cxn modelId="{C6F83D57-CB28-2D4B-B78B-A916107B7129}" type="presParOf" srcId="{0639F7D1-FE6F-1340-B8C4-288148ADA22D}" destId="{D310CF94-37AD-DA4C-818D-76B4AB2F604C}" srcOrd="2" destOrd="0" presId="urn:microsoft.com/office/officeart/2005/8/layout/cycle7"/>
    <dgm:cxn modelId="{4717CB1A-90BD-934C-96DF-BE3B9C9E9AA6}" type="presParOf" srcId="{0639F7D1-FE6F-1340-B8C4-288148ADA22D}" destId="{E6BA44E4-B827-6747-B756-11E2F971ABD9}" srcOrd="3" destOrd="0" presId="urn:microsoft.com/office/officeart/2005/8/layout/cycle7"/>
    <dgm:cxn modelId="{557275BD-0802-0148-A23A-2464A52C43C1}" type="presParOf" srcId="{E6BA44E4-B827-6747-B756-11E2F971ABD9}" destId="{66E2C4FD-98FC-FB4E-9D14-ED596E4C81DA}" srcOrd="0" destOrd="0" presId="urn:microsoft.com/office/officeart/2005/8/layout/cycle7"/>
    <dgm:cxn modelId="{42B65993-5C5C-8441-B24C-5BC9261A66FA}" type="presParOf" srcId="{0639F7D1-FE6F-1340-B8C4-288148ADA22D}" destId="{38CCB883-005D-284F-9AF7-8AE004F87B6E}" srcOrd="4" destOrd="0" presId="urn:microsoft.com/office/officeart/2005/8/layout/cycle7"/>
    <dgm:cxn modelId="{CA2F2DB3-C9C0-744B-952F-C62DFF725CA9}" type="presParOf" srcId="{0639F7D1-FE6F-1340-B8C4-288148ADA22D}" destId="{CE1AB5EC-AD92-C641-9B86-99EF08A0DD3F}" srcOrd="5" destOrd="0" presId="urn:microsoft.com/office/officeart/2005/8/layout/cycle7"/>
    <dgm:cxn modelId="{E87BA880-68BB-4C4B-B2EC-0C1325BBD488}" type="presParOf" srcId="{CE1AB5EC-AD92-C641-9B86-99EF08A0DD3F}" destId="{568144DA-F3CD-0642-B81E-25B871D1013F}"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A4C921-D5A6-544A-8692-5451213FC919}" type="doc">
      <dgm:prSet loTypeId="urn:microsoft.com/office/officeart/2005/8/layout/hProcess9" loCatId="" qsTypeId="urn:microsoft.com/office/officeart/2005/8/quickstyle/simple4" qsCatId="simple" csTypeId="urn:microsoft.com/office/officeart/2005/8/colors/colorful3" csCatId="colorful" phldr="1"/>
      <dgm:spPr/>
    </dgm:pt>
    <dgm:pt modelId="{D53A6E1B-CE28-A841-9CA0-30F75AE40A03}">
      <dgm:prSet phldrT="[Text]"/>
      <dgm:spPr/>
      <dgm:t>
        <a:bodyPr/>
        <a:lstStyle/>
        <a:p>
          <a:r>
            <a:rPr lang="en-US" dirty="0" smtClean="0"/>
            <a:t>Assessed Valuation</a:t>
          </a:r>
          <a:endParaRPr lang="en-US" dirty="0"/>
        </a:p>
      </dgm:t>
    </dgm:pt>
    <dgm:pt modelId="{6A1BE0E1-A3C3-C448-829A-8D21C6449040}" type="parTrans" cxnId="{AAEA2AC2-71D4-2049-AD81-7FD2545C5DB7}">
      <dgm:prSet/>
      <dgm:spPr/>
      <dgm:t>
        <a:bodyPr/>
        <a:lstStyle/>
        <a:p>
          <a:endParaRPr lang="en-US"/>
        </a:p>
      </dgm:t>
    </dgm:pt>
    <dgm:pt modelId="{5F482769-8B86-F742-92FB-0B252C570F56}" type="sibTrans" cxnId="{AAEA2AC2-71D4-2049-AD81-7FD2545C5DB7}">
      <dgm:prSet/>
      <dgm:spPr/>
      <dgm:t>
        <a:bodyPr/>
        <a:lstStyle/>
        <a:p>
          <a:endParaRPr lang="en-US"/>
        </a:p>
      </dgm:t>
    </dgm:pt>
    <dgm:pt modelId="{508D3438-CC1F-DB46-903B-46E0469F3C84}">
      <dgm:prSet/>
      <dgm:spPr/>
      <dgm:t>
        <a:bodyPr/>
        <a:lstStyle/>
        <a:p>
          <a:r>
            <a:rPr lang="en-US" dirty="0" smtClean="0"/>
            <a:t>As a Percentage of Market Value</a:t>
          </a:r>
        </a:p>
      </dgm:t>
    </dgm:pt>
    <dgm:pt modelId="{F52EB225-3887-934A-A4A0-E510FB2F97CB}" type="parTrans" cxnId="{87EFB5BD-EB95-E644-91F3-437AB5F26F12}">
      <dgm:prSet/>
      <dgm:spPr/>
      <dgm:t>
        <a:bodyPr/>
        <a:lstStyle/>
        <a:p>
          <a:endParaRPr lang="en-US"/>
        </a:p>
      </dgm:t>
    </dgm:pt>
    <dgm:pt modelId="{7205D661-5FCE-9D45-B5E1-0AB3B8767843}" type="sibTrans" cxnId="{87EFB5BD-EB95-E644-91F3-437AB5F26F12}">
      <dgm:prSet/>
      <dgm:spPr/>
      <dgm:t>
        <a:bodyPr/>
        <a:lstStyle/>
        <a:p>
          <a:endParaRPr lang="en-US"/>
        </a:p>
      </dgm:t>
    </dgm:pt>
    <dgm:pt modelId="{9BC087A3-B755-DF42-8713-7DC0F9A95F18}">
      <dgm:prSet/>
      <dgm:spPr/>
      <dgm:t>
        <a:bodyPr/>
        <a:lstStyle/>
        <a:p>
          <a:r>
            <a:rPr lang="en-US" dirty="0" smtClean="0"/>
            <a:t>Equalization Rate</a:t>
          </a:r>
        </a:p>
      </dgm:t>
    </dgm:pt>
    <dgm:pt modelId="{54AB8784-05E1-1642-814F-D3AD7B5B8017}" type="parTrans" cxnId="{48B59B3A-7201-D94D-9818-1FBDB10B0322}">
      <dgm:prSet/>
      <dgm:spPr/>
      <dgm:t>
        <a:bodyPr/>
        <a:lstStyle/>
        <a:p>
          <a:endParaRPr lang="en-US"/>
        </a:p>
      </dgm:t>
    </dgm:pt>
    <dgm:pt modelId="{B1FBE4A8-34B9-4E46-B555-A7402D0BD354}" type="sibTrans" cxnId="{48B59B3A-7201-D94D-9818-1FBDB10B0322}">
      <dgm:prSet/>
      <dgm:spPr/>
      <dgm:t>
        <a:bodyPr/>
        <a:lstStyle/>
        <a:p>
          <a:endParaRPr lang="en-US"/>
        </a:p>
      </dgm:t>
    </dgm:pt>
    <dgm:pt modelId="{D18BE905-92D3-0240-96CA-FF95B1A7C0D5}">
      <dgm:prSet/>
      <dgm:spPr/>
      <dgm:t>
        <a:bodyPr/>
        <a:lstStyle/>
        <a:p>
          <a:r>
            <a:rPr lang="en-US" dirty="0" smtClean="0"/>
            <a:t>Tax Rate</a:t>
          </a:r>
          <a:endParaRPr lang="en-US" dirty="0"/>
        </a:p>
      </dgm:t>
    </dgm:pt>
    <dgm:pt modelId="{6A1C390D-7CBB-EA4D-B197-17827DB0548A}" type="parTrans" cxnId="{90EA2E5D-9C7F-A046-95B1-270EF6AA7982}">
      <dgm:prSet/>
      <dgm:spPr/>
      <dgm:t>
        <a:bodyPr/>
        <a:lstStyle/>
        <a:p>
          <a:endParaRPr lang="en-US"/>
        </a:p>
      </dgm:t>
    </dgm:pt>
    <dgm:pt modelId="{CC15A923-F094-8447-9E20-82591B205140}" type="sibTrans" cxnId="{90EA2E5D-9C7F-A046-95B1-270EF6AA7982}">
      <dgm:prSet/>
      <dgm:spPr/>
      <dgm:t>
        <a:bodyPr/>
        <a:lstStyle/>
        <a:p>
          <a:endParaRPr lang="en-US"/>
        </a:p>
      </dgm:t>
    </dgm:pt>
    <dgm:pt modelId="{D251B780-94E4-D948-9FDB-A9C5DF25A1C8}">
      <dgm:prSet/>
      <dgm:spPr/>
      <dgm:t>
        <a:bodyPr/>
        <a:lstStyle/>
        <a:p>
          <a:r>
            <a:rPr lang="en-US" dirty="0" smtClean="0"/>
            <a:t>Taxes</a:t>
          </a:r>
          <a:endParaRPr lang="en-US" dirty="0"/>
        </a:p>
      </dgm:t>
    </dgm:pt>
    <dgm:pt modelId="{57A8FC93-E42C-944C-99D7-3BFF18D41D06}" type="parTrans" cxnId="{8E606445-C4F1-C747-A242-981541AB4376}">
      <dgm:prSet/>
      <dgm:spPr/>
      <dgm:t>
        <a:bodyPr/>
        <a:lstStyle/>
        <a:p>
          <a:endParaRPr lang="en-US"/>
        </a:p>
      </dgm:t>
    </dgm:pt>
    <dgm:pt modelId="{3B029580-8E29-0D45-8E68-95E3693E713D}" type="sibTrans" cxnId="{8E606445-C4F1-C747-A242-981541AB4376}">
      <dgm:prSet/>
      <dgm:spPr/>
      <dgm:t>
        <a:bodyPr/>
        <a:lstStyle/>
        <a:p>
          <a:endParaRPr lang="en-US"/>
        </a:p>
      </dgm:t>
    </dgm:pt>
    <dgm:pt modelId="{4EFE0549-2F5C-8D46-AD6B-5B5B69847238}" type="pres">
      <dgm:prSet presAssocID="{7EA4C921-D5A6-544A-8692-5451213FC919}" presName="CompostProcess" presStyleCnt="0">
        <dgm:presLayoutVars>
          <dgm:dir/>
          <dgm:resizeHandles val="exact"/>
        </dgm:presLayoutVars>
      </dgm:prSet>
      <dgm:spPr/>
    </dgm:pt>
    <dgm:pt modelId="{960274BE-FF3F-7949-A028-D02FCD1ECE87}" type="pres">
      <dgm:prSet presAssocID="{7EA4C921-D5A6-544A-8692-5451213FC919}" presName="arrow" presStyleLbl="bgShp" presStyleIdx="0" presStyleCnt="1"/>
      <dgm:spPr/>
    </dgm:pt>
    <dgm:pt modelId="{CC83C941-91C5-5941-9121-F0CAB58C4AAC}" type="pres">
      <dgm:prSet presAssocID="{7EA4C921-D5A6-544A-8692-5451213FC919}" presName="linearProcess" presStyleCnt="0"/>
      <dgm:spPr/>
    </dgm:pt>
    <dgm:pt modelId="{116BD374-E5AE-0043-BE08-9B8AD59D419A}" type="pres">
      <dgm:prSet presAssocID="{D53A6E1B-CE28-A841-9CA0-30F75AE40A03}" presName="textNode" presStyleLbl="node1" presStyleIdx="0" presStyleCnt="5">
        <dgm:presLayoutVars>
          <dgm:bulletEnabled val="1"/>
        </dgm:presLayoutVars>
      </dgm:prSet>
      <dgm:spPr/>
      <dgm:t>
        <a:bodyPr/>
        <a:lstStyle/>
        <a:p>
          <a:endParaRPr lang="en-US"/>
        </a:p>
      </dgm:t>
    </dgm:pt>
    <dgm:pt modelId="{EACD14A7-4DEB-4043-B91F-C15E5C8CB694}" type="pres">
      <dgm:prSet presAssocID="{5F482769-8B86-F742-92FB-0B252C570F56}" presName="sibTrans" presStyleCnt="0"/>
      <dgm:spPr/>
    </dgm:pt>
    <dgm:pt modelId="{CEA6C920-B73B-404C-9AF7-D20D64C59D21}" type="pres">
      <dgm:prSet presAssocID="{508D3438-CC1F-DB46-903B-46E0469F3C84}" presName="textNode" presStyleLbl="node1" presStyleIdx="1" presStyleCnt="5">
        <dgm:presLayoutVars>
          <dgm:bulletEnabled val="1"/>
        </dgm:presLayoutVars>
      </dgm:prSet>
      <dgm:spPr/>
      <dgm:t>
        <a:bodyPr/>
        <a:lstStyle/>
        <a:p>
          <a:endParaRPr lang="en-US"/>
        </a:p>
      </dgm:t>
    </dgm:pt>
    <dgm:pt modelId="{E3F3B392-EE1D-5F48-AE2C-53F700D1B7B8}" type="pres">
      <dgm:prSet presAssocID="{7205D661-5FCE-9D45-B5E1-0AB3B8767843}" presName="sibTrans" presStyleCnt="0"/>
      <dgm:spPr/>
    </dgm:pt>
    <dgm:pt modelId="{95FA800D-5F01-5148-8989-5CECFCAACEE2}" type="pres">
      <dgm:prSet presAssocID="{9BC087A3-B755-DF42-8713-7DC0F9A95F18}" presName="textNode" presStyleLbl="node1" presStyleIdx="2" presStyleCnt="5">
        <dgm:presLayoutVars>
          <dgm:bulletEnabled val="1"/>
        </dgm:presLayoutVars>
      </dgm:prSet>
      <dgm:spPr/>
      <dgm:t>
        <a:bodyPr/>
        <a:lstStyle/>
        <a:p>
          <a:endParaRPr lang="en-US"/>
        </a:p>
      </dgm:t>
    </dgm:pt>
    <dgm:pt modelId="{FB686406-F978-CD45-B6EA-F26AD4B02B90}" type="pres">
      <dgm:prSet presAssocID="{B1FBE4A8-34B9-4E46-B555-A7402D0BD354}" presName="sibTrans" presStyleCnt="0"/>
      <dgm:spPr/>
    </dgm:pt>
    <dgm:pt modelId="{E502B297-8507-9446-A0B5-5A1EA1E2B5A9}" type="pres">
      <dgm:prSet presAssocID="{D18BE905-92D3-0240-96CA-FF95B1A7C0D5}" presName="textNode" presStyleLbl="node1" presStyleIdx="3" presStyleCnt="5">
        <dgm:presLayoutVars>
          <dgm:bulletEnabled val="1"/>
        </dgm:presLayoutVars>
      </dgm:prSet>
      <dgm:spPr/>
      <dgm:t>
        <a:bodyPr/>
        <a:lstStyle/>
        <a:p>
          <a:endParaRPr lang="en-US"/>
        </a:p>
      </dgm:t>
    </dgm:pt>
    <dgm:pt modelId="{B7DC7738-58BD-174E-907E-15BAAB9C5B14}" type="pres">
      <dgm:prSet presAssocID="{CC15A923-F094-8447-9E20-82591B205140}" presName="sibTrans" presStyleCnt="0"/>
      <dgm:spPr/>
    </dgm:pt>
    <dgm:pt modelId="{63864F5D-1982-844F-BD2B-8BC5CEFA28F7}" type="pres">
      <dgm:prSet presAssocID="{D251B780-94E4-D948-9FDB-A9C5DF25A1C8}" presName="textNode" presStyleLbl="node1" presStyleIdx="4" presStyleCnt="5">
        <dgm:presLayoutVars>
          <dgm:bulletEnabled val="1"/>
        </dgm:presLayoutVars>
      </dgm:prSet>
      <dgm:spPr/>
      <dgm:t>
        <a:bodyPr/>
        <a:lstStyle/>
        <a:p>
          <a:endParaRPr lang="en-US"/>
        </a:p>
      </dgm:t>
    </dgm:pt>
  </dgm:ptLst>
  <dgm:cxnLst>
    <dgm:cxn modelId="{90EA2E5D-9C7F-A046-95B1-270EF6AA7982}" srcId="{7EA4C921-D5A6-544A-8692-5451213FC919}" destId="{D18BE905-92D3-0240-96CA-FF95B1A7C0D5}" srcOrd="3" destOrd="0" parTransId="{6A1C390D-7CBB-EA4D-B197-17827DB0548A}" sibTransId="{CC15A923-F094-8447-9E20-82591B205140}"/>
    <dgm:cxn modelId="{849AA178-6D82-A048-91B7-68089048D130}" type="presOf" srcId="{D53A6E1B-CE28-A841-9CA0-30F75AE40A03}" destId="{116BD374-E5AE-0043-BE08-9B8AD59D419A}" srcOrd="0" destOrd="0" presId="urn:microsoft.com/office/officeart/2005/8/layout/hProcess9"/>
    <dgm:cxn modelId="{87EFB5BD-EB95-E644-91F3-437AB5F26F12}" srcId="{7EA4C921-D5A6-544A-8692-5451213FC919}" destId="{508D3438-CC1F-DB46-903B-46E0469F3C84}" srcOrd="1" destOrd="0" parTransId="{F52EB225-3887-934A-A4A0-E510FB2F97CB}" sibTransId="{7205D661-5FCE-9D45-B5E1-0AB3B8767843}"/>
    <dgm:cxn modelId="{68859E3E-3973-D34C-8F09-066763DD3969}" type="presOf" srcId="{D251B780-94E4-D948-9FDB-A9C5DF25A1C8}" destId="{63864F5D-1982-844F-BD2B-8BC5CEFA28F7}" srcOrd="0" destOrd="0" presId="urn:microsoft.com/office/officeart/2005/8/layout/hProcess9"/>
    <dgm:cxn modelId="{F48D8676-F28D-FA4C-96CF-1F8A86D48418}" type="presOf" srcId="{508D3438-CC1F-DB46-903B-46E0469F3C84}" destId="{CEA6C920-B73B-404C-9AF7-D20D64C59D21}" srcOrd="0" destOrd="0" presId="urn:microsoft.com/office/officeart/2005/8/layout/hProcess9"/>
    <dgm:cxn modelId="{2587BDEB-7E84-8A4A-9185-375C7529524E}" type="presOf" srcId="{9BC087A3-B755-DF42-8713-7DC0F9A95F18}" destId="{95FA800D-5F01-5148-8989-5CECFCAACEE2}" srcOrd="0" destOrd="0" presId="urn:microsoft.com/office/officeart/2005/8/layout/hProcess9"/>
    <dgm:cxn modelId="{8E606445-C4F1-C747-A242-981541AB4376}" srcId="{7EA4C921-D5A6-544A-8692-5451213FC919}" destId="{D251B780-94E4-D948-9FDB-A9C5DF25A1C8}" srcOrd="4" destOrd="0" parTransId="{57A8FC93-E42C-944C-99D7-3BFF18D41D06}" sibTransId="{3B029580-8E29-0D45-8E68-95E3693E713D}"/>
    <dgm:cxn modelId="{48B59B3A-7201-D94D-9818-1FBDB10B0322}" srcId="{7EA4C921-D5A6-544A-8692-5451213FC919}" destId="{9BC087A3-B755-DF42-8713-7DC0F9A95F18}" srcOrd="2" destOrd="0" parTransId="{54AB8784-05E1-1642-814F-D3AD7B5B8017}" sibTransId="{B1FBE4A8-34B9-4E46-B555-A7402D0BD354}"/>
    <dgm:cxn modelId="{2CDE40B0-0D49-5C43-B196-021F9B49CC3D}" type="presOf" srcId="{7EA4C921-D5A6-544A-8692-5451213FC919}" destId="{4EFE0549-2F5C-8D46-AD6B-5B5B69847238}" srcOrd="0" destOrd="0" presId="urn:microsoft.com/office/officeart/2005/8/layout/hProcess9"/>
    <dgm:cxn modelId="{AAEA2AC2-71D4-2049-AD81-7FD2545C5DB7}" srcId="{7EA4C921-D5A6-544A-8692-5451213FC919}" destId="{D53A6E1B-CE28-A841-9CA0-30F75AE40A03}" srcOrd="0" destOrd="0" parTransId="{6A1BE0E1-A3C3-C448-829A-8D21C6449040}" sibTransId="{5F482769-8B86-F742-92FB-0B252C570F56}"/>
    <dgm:cxn modelId="{69059E92-43F9-9441-838B-22965F62AF65}" type="presOf" srcId="{D18BE905-92D3-0240-96CA-FF95B1A7C0D5}" destId="{E502B297-8507-9446-A0B5-5A1EA1E2B5A9}" srcOrd="0" destOrd="0" presId="urn:microsoft.com/office/officeart/2005/8/layout/hProcess9"/>
    <dgm:cxn modelId="{B0DC80F6-5C47-B84F-9AE0-213E30B385E4}" type="presParOf" srcId="{4EFE0549-2F5C-8D46-AD6B-5B5B69847238}" destId="{960274BE-FF3F-7949-A028-D02FCD1ECE87}" srcOrd="0" destOrd="0" presId="urn:microsoft.com/office/officeart/2005/8/layout/hProcess9"/>
    <dgm:cxn modelId="{292E8EEE-236B-3A4C-8309-881348E7B87E}" type="presParOf" srcId="{4EFE0549-2F5C-8D46-AD6B-5B5B69847238}" destId="{CC83C941-91C5-5941-9121-F0CAB58C4AAC}" srcOrd="1" destOrd="0" presId="urn:microsoft.com/office/officeart/2005/8/layout/hProcess9"/>
    <dgm:cxn modelId="{520E6EE3-CA9C-9046-B0FB-3CA21151FF60}" type="presParOf" srcId="{CC83C941-91C5-5941-9121-F0CAB58C4AAC}" destId="{116BD374-E5AE-0043-BE08-9B8AD59D419A}" srcOrd="0" destOrd="0" presId="urn:microsoft.com/office/officeart/2005/8/layout/hProcess9"/>
    <dgm:cxn modelId="{740D2F7E-1275-794B-B5EB-F66CA6BB6B26}" type="presParOf" srcId="{CC83C941-91C5-5941-9121-F0CAB58C4AAC}" destId="{EACD14A7-4DEB-4043-B91F-C15E5C8CB694}" srcOrd="1" destOrd="0" presId="urn:microsoft.com/office/officeart/2005/8/layout/hProcess9"/>
    <dgm:cxn modelId="{4C471591-BD83-D246-9C30-3E756769B13F}" type="presParOf" srcId="{CC83C941-91C5-5941-9121-F0CAB58C4AAC}" destId="{CEA6C920-B73B-404C-9AF7-D20D64C59D21}" srcOrd="2" destOrd="0" presId="urn:microsoft.com/office/officeart/2005/8/layout/hProcess9"/>
    <dgm:cxn modelId="{C88C4693-F747-6846-8AC5-04C1AC3584F0}" type="presParOf" srcId="{CC83C941-91C5-5941-9121-F0CAB58C4AAC}" destId="{E3F3B392-EE1D-5F48-AE2C-53F700D1B7B8}" srcOrd="3" destOrd="0" presId="urn:microsoft.com/office/officeart/2005/8/layout/hProcess9"/>
    <dgm:cxn modelId="{01C36B9F-FF9E-F648-B35E-64E4E092E095}" type="presParOf" srcId="{CC83C941-91C5-5941-9121-F0CAB58C4AAC}" destId="{95FA800D-5F01-5148-8989-5CECFCAACEE2}" srcOrd="4" destOrd="0" presId="urn:microsoft.com/office/officeart/2005/8/layout/hProcess9"/>
    <dgm:cxn modelId="{795285D7-7040-F943-860F-E357CA36C9C3}" type="presParOf" srcId="{CC83C941-91C5-5941-9121-F0CAB58C4AAC}" destId="{FB686406-F978-CD45-B6EA-F26AD4B02B90}" srcOrd="5" destOrd="0" presId="urn:microsoft.com/office/officeart/2005/8/layout/hProcess9"/>
    <dgm:cxn modelId="{C7FDD8E3-7EFD-0048-AE30-E029B9B4969A}" type="presParOf" srcId="{CC83C941-91C5-5941-9121-F0CAB58C4AAC}" destId="{E502B297-8507-9446-A0B5-5A1EA1E2B5A9}" srcOrd="6" destOrd="0" presId="urn:microsoft.com/office/officeart/2005/8/layout/hProcess9"/>
    <dgm:cxn modelId="{473A35AF-90CC-B54C-A137-2F0EF2E7517B}" type="presParOf" srcId="{CC83C941-91C5-5941-9121-F0CAB58C4AAC}" destId="{B7DC7738-58BD-174E-907E-15BAAB9C5B14}" srcOrd="7" destOrd="0" presId="urn:microsoft.com/office/officeart/2005/8/layout/hProcess9"/>
    <dgm:cxn modelId="{AEC71F53-8EF4-2A49-9416-641FAD30463D}" type="presParOf" srcId="{CC83C941-91C5-5941-9121-F0CAB58C4AAC}" destId="{63864F5D-1982-844F-BD2B-8BC5CEFA28F7}"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8DD0A544-4C17-A349-860F-7946C71E5FE3}" type="doc">
      <dgm:prSet loTypeId="urn:microsoft.com/office/officeart/2005/8/layout/radial4" loCatId="" qsTypeId="urn:microsoft.com/office/officeart/2005/8/quickstyle/3D9" qsCatId="3D" csTypeId="urn:microsoft.com/office/officeart/2005/8/colors/accent0_2" csCatId="mainScheme" phldr="1"/>
      <dgm:spPr/>
      <dgm:t>
        <a:bodyPr/>
        <a:lstStyle/>
        <a:p>
          <a:endParaRPr lang="en-US"/>
        </a:p>
      </dgm:t>
    </dgm:pt>
    <dgm:pt modelId="{8F7E8F5F-7D80-8C47-BF30-D06BD6FE988C}">
      <dgm:prSet phldrT="[Text]"/>
      <dgm:spPr/>
      <dgm:t>
        <a:bodyPr/>
        <a:lstStyle/>
        <a:p>
          <a:r>
            <a:rPr lang="en-US" dirty="0" smtClean="0"/>
            <a:t>NOI</a:t>
          </a:r>
          <a:endParaRPr lang="en-US" dirty="0"/>
        </a:p>
      </dgm:t>
    </dgm:pt>
    <dgm:pt modelId="{61C686E7-D198-D341-B121-E018C2EC4203}" type="parTrans" cxnId="{31F29ADB-65B7-634D-9B2E-986EB7D6666F}">
      <dgm:prSet/>
      <dgm:spPr/>
      <dgm:t>
        <a:bodyPr/>
        <a:lstStyle/>
        <a:p>
          <a:endParaRPr lang="en-US"/>
        </a:p>
      </dgm:t>
    </dgm:pt>
    <dgm:pt modelId="{D8D3C64C-F210-8C4C-B5B0-01A48057BB0F}" type="sibTrans" cxnId="{31F29ADB-65B7-634D-9B2E-986EB7D6666F}">
      <dgm:prSet/>
      <dgm:spPr/>
      <dgm:t>
        <a:bodyPr/>
        <a:lstStyle/>
        <a:p>
          <a:endParaRPr lang="en-US"/>
        </a:p>
      </dgm:t>
    </dgm:pt>
    <dgm:pt modelId="{8F34A2F8-A309-914D-9D95-8814BCAE5CF2}">
      <dgm:prSet phldrT="[Text]"/>
      <dgm:spPr/>
      <dgm:t>
        <a:bodyPr/>
        <a:lstStyle/>
        <a:p>
          <a:r>
            <a:rPr lang="en-US" dirty="0" smtClean="0"/>
            <a:t>FIXED</a:t>
          </a:r>
        </a:p>
        <a:p>
          <a:r>
            <a:rPr lang="en-US" dirty="0" smtClean="0"/>
            <a:t>EXPENSES</a:t>
          </a:r>
          <a:endParaRPr lang="en-US" dirty="0"/>
        </a:p>
      </dgm:t>
    </dgm:pt>
    <dgm:pt modelId="{263CC8B3-8BA1-284E-BD16-740EF54000D6}" type="parTrans" cxnId="{8CF03548-3DFF-BA4E-BF7A-6A7A62C1F331}">
      <dgm:prSet/>
      <dgm:spPr/>
      <dgm:t>
        <a:bodyPr/>
        <a:lstStyle/>
        <a:p>
          <a:endParaRPr lang="en-US"/>
        </a:p>
      </dgm:t>
    </dgm:pt>
    <dgm:pt modelId="{544B4EB6-0D5C-FB4C-A6D8-C08661B9C12A}" type="sibTrans" cxnId="{8CF03548-3DFF-BA4E-BF7A-6A7A62C1F331}">
      <dgm:prSet/>
      <dgm:spPr/>
      <dgm:t>
        <a:bodyPr/>
        <a:lstStyle/>
        <a:p>
          <a:endParaRPr lang="en-US"/>
        </a:p>
      </dgm:t>
    </dgm:pt>
    <dgm:pt modelId="{FE01111B-3369-3E42-897C-E50DDA059DEE}">
      <dgm:prSet phldrT="[Text]"/>
      <dgm:spPr/>
      <dgm:t>
        <a:bodyPr/>
        <a:lstStyle/>
        <a:p>
          <a:r>
            <a:rPr lang="en-US" dirty="0" smtClean="0"/>
            <a:t>REVENUE</a:t>
          </a:r>
          <a:endParaRPr lang="en-US" dirty="0"/>
        </a:p>
      </dgm:t>
    </dgm:pt>
    <dgm:pt modelId="{00A83715-0BBF-AD4A-8E79-080EE92D4F34}" type="parTrans" cxnId="{19AE234C-5CBB-8F46-8BF6-1B306B06A028}">
      <dgm:prSet/>
      <dgm:spPr/>
      <dgm:t>
        <a:bodyPr/>
        <a:lstStyle/>
        <a:p>
          <a:endParaRPr lang="en-US"/>
        </a:p>
      </dgm:t>
    </dgm:pt>
    <dgm:pt modelId="{2412781B-8C6B-DB40-8E09-E20F61080577}" type="sibTrans" cxnId="{19AE234C-5CBB-8F46-8BF6-1B306B06A028}">
      <dgm:prSet/>
      <dgm:spPr/>
      <dgm:t>
        <a:bodyPr/>
        <a:lstStyle/>
        <a:p>
          <a:endParaRPr lang="en-US"/>
        </a:p>
      </dgm:t>
    </dgm:pt>
    <dgm:pt modelId="{CEF6C2A6-002A-714F-920F-BE18D73F3D45}">
      <dgm:prSet phldrT="[Text]"/>
      <dgm:spPr/>
      <dgm:t>
        <a:bodyPr/>
        <a:lstStyle/>
        <a:p>
          <a:r>
            <a:rPr lang="en-US" dirty="0" smtClean="0"/>
            <a:t>VARIABLE</a:t>
          </a:r>
        </a:p>
        <a:p>
          <a:r>
            <a:rPr lang="en-US" dirty="0" smtClean="0"/>
            <a:t>EXPENSES</a:t>
          </a:r>
          <a:endParaRPr lang="en-US" dirty="0"/>
        </a:p>
      </dgm:t>
    </dgm:pt>
    <dgm:pt modelId="{67B5E745-0CBE-9240-8318-CB79CE49435B}" type="parTrans" cxnId="{E3BF1E5C-2EBE-844E-A91B-E2D69A0FE025}">
      <dgm:prSet/>
      <dgm:spPr/>
      <dgm:t>
        <a:bodyPr/>
        <a:lstStyle/>
        <a:p>
          <a:endParaRPr lang="en-US"/>
        </a:p>
      </dgm:t>
    </dgm:pt>
    <dgm:pt modelId="{5164BFAF-EDEE-374C-9560-C4290A095474}" type="sibTrans" cxnId="{E3BF1E5C-2EBE-844E-A91B-E2D69A0FE025}">
      <dgm:prSet/>
      <dgm:spPr/>
      <dgm:t>
        <a:bodyPr/>
        <a:lstStyle/>
        <a:p>
          <a:endParaRPr lang="en-US"/>
        </a:p>
      </dgm:t>
    </dgm:pt>
    <dgm:pt modelId="{72E1E8A0-A996-8643-A698-3944E5779EF2}" type="pres">
      <dgm:prSet presAssocID="{8DD0A544-4C17-A349-860F-7946C71E5FE3}" presName="cycle" presStyleCnt="0">
        <dgm:presLayoutVars>
          <dgm:chMax val="1"/>
          <dgm:dir/>
          <dgm:animLvl val="ctr"/>
          <dgm:resizeHandles val="exact"/>
        </dgm:presLayoutVars>
      </dgm:prSet>
      <dgm:spPr/>
      <dgm:t>
        <a:bodyPr/>
        <a:lstStyle/>
        <a:p>
          <a:endParaRPr lang="en-US"/>
        </a:p>
      </dgm:t>
    </dgm:pt>
    <dgm:pt modelId="{C41CB0F5-ED7B-384B-B6AD-980382CFA3A8}" type="pres">
      <dgm:prSet presAssocID="{8F7E8F5F-7D80-8C47-BF30-D06BD6FE988C}" presName="centerShape" presStyleLbl="node0" presStyleIdx="0" presStyleCnt="1"/>
      <dgm:spPr/>
      <dgm:t>
        <a:bodyPr/>
        <a:lstStyle/>
        <a:p>
          <a:endParaRPr lang="en-US"/>
        </a:p>
      </dgm:t>
    </dgm:pt>
    <dgm:pt modelId="{3E4130B5-AD1D-B549-9E6C-6C544BF430C1}" type="pres">
      <dgm:prSet presAssocID="{263CC8B3-8BA1-284E-BD16-740EF54000D6}" presName="parTrans" presStyleLbl="bgSibTrans2D1" presStyleIdx="0" presStyleCnt="3"/>
      <dgm:spPr/>
      <dgm:t>
        <a:bodyPr/>
        <a:lstStyle/>
        <a:p>
          <a:endParaRPr lang="en-US"/>
        </a:p>
      </dgm:t>
    </dgm:pt>
    <dgm:pt modelId="{1FAE67C2-85E2-C94A-8F29-805E77AC0392}" type="pres">
      <dgm:prSet presAssocID="{8F34A2F8-A309-914D-9D95-8814BCAE5CF2}" presName="node" presStyleLbl="node1" presStyleIdx="0" presStyleCnt="3">
        <dgm:presLayoutVars>
          <dgm:bulletEnabled val="1"/>
        </dgm:presLayoutVars>
      </dgm:prSet>
      <dgm:spPr/>
      <dgm:t>
        <a:bodyPr/>
        <a:lstStyle/>
        <a:p>
          <a:endParaRPr lang="en-US"/>
        </a:p>
      </dgm:t>
    </dgm:pt>
    <dgm:pt modelId="{29E639D7-8A2F-7D4C-8255-018EEE40E07B}" type="pres">
      <dgm:prSet presAssocID="{00A83715-0BBF-AD4A-8E79-080EE92D4F34}" presName="parTrans" presStyleLbl="bgSibTrans2D1" presStyleIdx="1" presStyleCnt="3"/>
      <dgm:spPr/>
      <dgm:t>
        <a:bodyPr/>
        <a:lstStyle/>
        <a:p>
          <a:endParaRPr lang="en-US"/>
        </a:p>
      </dgm:t>
    </dgm:pt>
    <dgm:pt modelId="{A03741BF-B51C-A347-A560-57BBAEA89581}" type="pres">
      <dgm:prSet presAssocID="{FE01111B-3369-3E42-897C-E50DDA059DEE}" presName="node" presStyleLbl="node1" presStyleIdx="1" presStyleCnt="3">
        <dgm:presLayoutVars>
          <dgm:bulletEnabled val="1"/>
        </dgm:presLayoutVars>
      </dgm:prSet>
      <dgm:spPr/>
      <dgm:t>
        <a:bodyPr/>
        <a:lstStyle/>
        <a:p>
          <a:endParaRPr lang="en-US"/>
        </a:p>
      </dgm:t>
    </dgm:pt>
    <dgm:pt modelId="{FD7AECBF-BEEE-B249-8B02-786FB06C010A}" type="pres">
      <dgm:prSet presAssocID="{67B5E745-0CBE-9240-8318-CB79CE49435B}" presName="parTrans" presStyleLbl="bgSibTrans2D1" presStyleIdx="2" presStyleCnt="3"/>
      <dgm:spPr/>
      <dgm:t>
        <a:bodyPr/>
        <a:lstStyle/>
        <a:p>
          <a:endParaRPr lang="en-US"/>
        </a:p>
      </dgm:t>
    </dgm:pt>
    <dgm:pt modelId="{AB4F0010-BAB3-3044-B34A-B4305BBD024C}" type="pres">
      <dgm:prSet presAssocID="{CEF6C2A6-002A-714F-920F-BE18D73F3D45}" presName="node" presStyleLbl="node1" presStyleIdx="2" presStyleCnt="3" custRadScaleRad="99061" custRadScaleInc="1307">
        <dgm:presLayoutVars>
          <dgm:bulletEnabled val="1"/>
        </dgm:presLayoutVars>
      </dgm:prSet>
      <dgm:spPr/>
      <dgm:t>
        <a:bodyPr/>
        <a:lstStyle/>
        <a:p>
          <a:endParaRPr lang="en-US"/>
        </a:p>
      </dgm:t>
    </dgm:pt>
  </dgm:ptLst>
  <dgm:cxnLst>
    <dgm:cxn modelId="{E56D64F6-0B19-4F49-B0A0-511181F911EE}" type="presOf" srcId="{67B5E745-0CBE-9240-8318-CB79CE49435B}" destId="{FD7AECBF-BEEE-B249-8B02-786FB06C010A}" srcOrd="0" destOrd="0" presId="urn:microsoft.com/office/officeart/2005/8/layout/radial4"/>
    <dgm:cxn modelId="{46BF0765-F9C5-184D-AAD5-F8C49196A313}" type="presOf" srcId="{CEF6C2A6-002A-714F-920F-BE18D73F3D45}" destId="{AB4F0010-BAB3-3044-B34A-B4305BBD024C}" srcOrd="0" destOrd="0" presId="urn:microsoft.com/office/officeart/2005/8/layout/radial4"/>
    <dgm:cxn modelId="{E3BF1E5C-2EBE-844E-A91B-E2D69A0FE025}" srcId="{8F7E8F5F-7D80-8C47-BF30-D06BD6FE988C}" destId="{CEF6C2A6-002A-714F-920F-BE18D73F3D45}" srcOrd="2" destOrd="0" parTransId="{67B5E745-0CBE-9240-8318-CB79CE49435B}" sibTransId="{5164BFAF-EDEE-374C-9560-C4290A095474}"/>
    <dgm:cxn modelId="{31F29ADB-65B7-634D-9B2E-986EB7D6666F}" srcId="{8DD0A544-4C17-A349-860F-7946C71E5FE3}" destId="{8F7E8F5F-7D80-8C47-BF30-D06BD6FE988C}" srcOrd="0" destOrd="0" parTransId="{61C686E7-D198-D341-B121-E018C2EC4203}" sibTransId="{D8D3C64C-F210-8C4C-B5B0-01A48057BB0F}"/>
    <dgm:cxn modelId="{FD2C8076-297A-774E-924C-EA9D561B9F1B}" type="presOf" srcId="{00A83715-0BBF-AD4A-8E79-080EE92D4F34}" destId="{29E639D7-8A2F-7D4C-8255-018EEE40E07B}" srcOrd="0" destOrd="0" presId="urn:microsoft.com/office/officeart/2005/8/layout/radial4"/>
    <dgm:cxn modelId="{54D36D62-3BDA-8244-9E9C-259A2C887FBD}" type="presOf" srcId="{8DD0A544-4C17-A349-860F-7946C71E5FE3}" destId="{72E1E8A0-A996-8643-A698-3944E5779EF2}" srcOrd="0" destOrd="0" presId="urn:microsoft.com/office/officeart/2005/8/layout/radial4"/>
    <dgm:cxn modelId="{DE51AA53-A6D6-0A4E-BB16-CF9A2BDCA992}" type="presOf" srcId="{8F34A2F8-A309-914D-9D95-8814BCAE5CF2}" destId="{1FAE67C2-85E2-C94A-8F29-805E77AC0392}" srcOrd="0" destOrd="0" presId="urn:microsoft.com/office/officeart/2005/8/layout/radial4"/>
    <dgm:cxn modelId="{C36D3A60-FAA3-2346-B29F-A4071DDDF14E}" type="presOf" srcId="{FE01111B-3369-3E42-897C-E50DDA059DEE}" destId="{A03741BF-B51C-A347-A560-57BBAEA89581}" srcOrd="0" destOrd="0" presId="urn:microsoft.com/office/officeart/2005/8/layout/radial4"/>
    <dgm:cxn modelId="{8CF03548-3DFF-BA4E-BF7A-6A7A62C1F331}" srcId="{8F7E8F5F-7D80-8C47-BF30-D06BD6FE988C}" destId="{8F34A2F8-A309-914D-9D95-8814BCAE5CF2}" srcOrd="0" destOrd="0" parTransId="{263CC8B3-8BA1-284E-BD16-740EF54000D6}" sibTransId="{544B4EB6-0D5C-FB4C-A6D8-C08661B9C12A}"/>
    <dgm:cxn modelId="{19AE234C-5CBB-8F46-8BF6-1B306B06A028}" srcId="{8F7E8F5F-7D80-8C47-BF30-D06BD6FE988C}" destId="{FE01111B-3369-3E42-897C-E50DDA059DEE}" srcOrd="1" destOrd="0" parTransId="{00A83715-0BBF-AD4A-8E79-080EE92D4F34}" sibTransId="{2412781B-8C6B-DB40-8E09-E20F61080577}"/>
    <dgm:cxn modelId="{130FB2F8-5766-E747-A354-D041F44B249C}" type="presOf" srcId="{263CC8B3-8BA1-284E-BD16-740EF54000D6}" destId="{3E4130B5-AD1D-B549-9E6C-6C544BF430C1}" srcOrd="0" destOrd="0" presId="urn:microsoft.com/office/officeart/2005/8/layout/radial4"/>
    <dgm:cxn modelId="{657F3199-F7F4-9F44-B151-8DC851DEFACF}" type="presOf" srcId="{8F7E8F5F-7D80-8C47-BF30-D06BD6FE988C}" destId="{C41CB0F5-ED7B-384B-B6AD-980382CFA3A8}" srcOrd="0" destOrd="0" presId="urn:microsoft.com/office/officeart/2005/8/layout/radial4"/>
    <dgm:cxn modelId="{94938546-E447-954F-B85C-E2BA2C9AA52D}" type="presParOf" srcId="{72E1E8A0-A996-8643-A698-3944E5779EF2}" destId="{C41CB0F5-ED7B-384B-B6AD-980382CFA3A8}" srcOrd="0" destOrd="0" presId="urn:microsoft.com/office/officeart/2005/8/layout/radial4"/>
    <dgm:cxn modelId="{291700D5-2296-FF47-9FE5-C0026F4279AC}" type="presParOf" srcId="{72E1E8A0-A996-8643-A698-3944E5779EF2}" destId="{3E4130B5-AD1D-B549-9E6C-6C544BF430C1}" srcOrd="1" destOrd="0" presId="urn:microsoft.com/office/officeart/2005/8/layout/radial4"/>
    <dgm:cxn modelId="{961EAB7D-720F-BB44-BB38-E55A12382F1D}" type="presParOf" srcId="{72E1E8A0-A996-8643-A698-3944E5779EF2}" destId="{1FAE67C2-85E2-C94A-8F29-805E77AC0392}" srcOrd="2" destOrd="0" presId="urn:microsoft.com/office/officeart/2005/8/layout/radial4"/>
    <dgm:cxn modelId="{71B92B18-4D24-6A43-8271-567C57F08457}" type="presParOf" srcId="{72E1E8A0-A996-8643-A698-3944E5779EF2}" destId="{29E639D7-8A2F-7D4C-8255-018EEE40E07B}" srcOrd="3" destOrd="0" presId="urn:microsoft.com/office/officeart/2005/8/layout/radial4"/>
    <dgm:cxn modelId="{A1623BC1-16A9-7641-8232-79D9E67BFA1D}" type="presParOf" srcId="{72E1E8A0-A996-8643-A698-3944E5779EF2}" destId="{A03741BF-B51C-A347-A560-57BBAEA89581}" srcOrd="4" destOrd="0" presId="urn:microsoft.com/office/officeart/2005/8/layout/radial4"/>
    <dgm:cxn modelId="{F892244A-C9EF-664B-9285-6262D8271C13}" type="presParOf" srcId="{72E1E8A0-A996-8643-A698-3944E5779EF2}" destId="{FD7AECBF-BEEE-B249-8B02-786FB06C010A}" srcOrd="5" destOrd="0" presId="urn:microsoft.com/office/officeart/2005/8/layout/radial4"/>
    <dgm:cxn modelId="{C1C46117-A562-414C-A7E2-9A386764E422}" type="presParOf" srcId="{72E1E8A0-A996-8643-A698-3944E5779EF2}" destId="{AB4F0010-BAB3-3044-B34A-B4305BBD024C}"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46C69-75B0-4593-8EDF-15C030C0B383}">
      <dsp:nvSpPr>
        <dsp:cNvPr id="0" name=""/>
        <dsp:cNvSpPr/>
      </dsp:nvSpPr>
      <dsp:spPr>
        <a:xfrm>
          <a:off x="518160" y="0"/>
          <a:ext cx="7193280" cy="4495800"/>
        </a:xfrm>
        <a:prstGeom prst="swooshArrow">
          <a:avLst>
            <a:gd name="adj1" fmla="val 25000"/>
            <a:gd name="adj2" fmla="val 25000"/>
          </a:avLst>
        </a:prstGeom>
        <a:gradFill rotWithShape="0">
          <a:gsLst>
            <a:gs pos="0">
              <a:schemeClr val="accent1">
                <a:tint val="40000"/>
                <a:hueOff val="0"/>
                <a:satOff val="0"/>
                <a:lumOff val="0"/>
                <a:alphaOff val="0"/>
                <a:tint val="100000"/>
                <a:shade val="100000"/>
                <a:satMod val="130000"/>
              </a:schemeClr>
            </a:gs>
            <a:gs pos="100000">
              <a:schemeClr val="accent1">
                <a:tint val="40000"/>
                <a:hueOff val="0"/>
                <a:satOff val="0"/>
                <a:lumOff val="0"/>
                <a:alphaOff val="0"/>
                <a:tint val="50000"/>
                <a:shade val="100000"/>
                <a:satMod val="350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12C2C53-FAD5-4270-9197-C6FF5C2A211C}">
      <dsp:nvSpPr>
        <dsp:cNvPr id="0" name=""/>
        <dsp:cNvSpPr/>
      </dsp:nvSpPr>
      <dsp:spPr>
        <a:xfrm>
          <a:off x="1226698" y="3343076"/>
          <a:ext cx="165445" cy="16544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A147B47-17D1-459E-8E85-1625BD9582CA}">
      <dsp:nvSpPr>
        <dsp:cNvPr id="0" name=""/>
        <dsp:cNvSpPr/>
      </dsp:nvSpPr>
      <dsp:spPr>
        <a:xfrm>
          <a:off x="1309421" y="3425799"/>
          <a:ext cx="942319" cy="10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66" tIns="0" rIns="0" bIns="0" numCol="1" spcCol="1270" anchor="t" anchorCtr="0">
          <a:noAutofit/>
        </a:bodyPr>
        <a:lstStyle/>
        <a:p>
          <a:pPr lvl="0" algn="l" defTabSz="488950">
            <a:lnSpc>
              <a:spcPct val="90000"/>
            </a:lnSpc>
            <a:spcBef>
              <a:spcPct val="0"/>
            </a:spcBef>
            <a:spcAft>
              <a:spcPct val="35000"/>
            </a:spcAft>
          </a:pPr>
          <a:r>
            <a:rPr lang="en-US" sz="1100" b="1" kern="1200" dirty="0" smtClean="0"/>
            <a:t>Developing the fact-sets to the value</a:t>
          </a:r>
          <a:endParaRPr lang="en-US" sz="1100" kern="1200" dirty="0"/>
        </a:p>
      </dsp:txBody>
      <dsp:txXfrm>
        <a:off x="1309421" y="3425799"/>
        <a:ext cx="942319" cy="1070000"/>
      </dsp:txXfrm>
    </dsp:sp>
    <dsp:sp modelId="{1CF9F493-9722-4151-AA34-D229D7F061B8}">
      <dsp:nvSpPr>
        <dsp:cNvPr id="0" name=""/>
        <dsp:cNvSpPr/>
      </dsp:nvSpPr>
      <dsp:spPr>
        <a:xfrm>
          <a:off x="2122261" y="2482580"/>
          <a:ext cx="258958" cy="25895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4EE3692-643C-4DB7-B13D-A741616929DA}">
      <dsp:nvSpPr>
        <dsp:cNvPr id="0" name=""/>
        <dsp:cNvSpPr/>
      </dsp:nvSpPr>
      <dsp:spPr>
        <a:xfrm>
          <a:off x="2251740" y="2612059"/>
          <a:ext cx="1194084" cy="1883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217" tIns="0" rIns="0" bIns="0" numCol="1" spcCol="1270" anchor="t" anchorCtr="0">
          <a:noAutofit/>
        </a:bodyPr>
        <a:lstStyle/>
        <a:p>
          <a:pPr lvl="0" algn="l" defTabSz="488950">
            <a:lnSpc>
              <a:spcPct val="90000"/>
            </a:lnSpc>
            <a:spcBef>
              <a:spcPct val="0"/>
            </a:spcBef>
            <a:spcAft>
              <a:spcPct val="35000"/>
            </a:spcAft>
          </a:pPr>
          <a:r>
            <a:rPr lang="en-US" sz="1100" b="1" kern="1200" dirty="0" smtClean="0">
              <a:solidFill>
                <a:srgbClr val="FF0000"/>
              </a:solidFill>
            </a:rPr>
            <a:t>Site Visit         </a:t>
          </a:r>
          <a:r>
            <a:rPr lang="en-US" sz="1100" b="1" kern="1200" dirty="0" smtClean="0"/>
            <a:t>Describing the </a:t>
          </a:r>
          <a:r>
            <a:rPr lang="en-US" sz="1100" b="1" kern="1200" dirty="0" smtClean="0">
              <a:solidFill>
                <a:srgbClr val="FF0000"/>
              </a:solidFill>
            </a:rPr>
            <a:t>land</a:t>
          </a:r>
          <a:r>
            <a:rPr lang="en-US" sz="1100" b="1" kern="1200" dirty="0" smtClean="0"/>
            <a:t> and </a:t>
          </a:r>
          <a:r>
            <a:rPr lang="en-US" sz="1100" b="1" kern="1200" dirty="0" smtClean="0">
              <a:solidFill>
                <a:srgbClr val="FF0000"/>
              </a:solidFill>
            </a:rPr>
            <a:t>Building</a:t>
          </a:r>
          <a:r>
            <a:rPr lang="en-US" sz="1100" b="1" kern="1200" dirty="0" smtClean="0"/>
            <a:t>          What is the underlying </a:t>
          </a:r>
          <a:r>
            <a:rPr lang="en-US" sz="1100" b="1" kern="1200" dirty="0" smtClean="0">
              <a:solidFill>
                <a:srgbClr val="FF0000"/>
              </a:solidFill>
            </a:rPr>
            <a:t>Zoning</a:t>
          </a:r>
          <a:r>
            <a:rPr lang="en-US" sz="1100" b="1" kern="1200" dirty="0" smtClean="0"/>
            <a:t>        What are the  current </a:t>
          </a:r>
          <a:r>
            <a:rPr lang="en-US" sz="1100" b="1" kern="1200" dirty="0" smtClean="0">
              <a:solidFill>
                <a:srgbClr val="FF0000"/>
              </a:solidFill>
            </a:rPr>
            <a:t>taxes</a:t>
          </a:r>
          <a:r>
            <a:rPr lang="en-US" sz="1100" b="1" kern="1200" dirty="0" smtClean="0"/>
            <a:t>.     Planned and completed </a:t>
          </a:r>
          <a:r>
            <a:rPr lang="en-US" sz="1100" b="1" kern="1200" dirty="0" smtClean="0">
              <a:solidFill>
                <a:srgbClr val="FF0000"/>
              </a:solidFill>
            </a:rPr>
            <a:t>Capital</a:t>
          </a:r>
          <a:r>
            <a:rPr lang="en-US" sz="1100" b="1" kern="1200" dirty="0" smtClean="0"/>
            <a:t> </a:t>
          </a:r>
          <a:r>
            <a:rPr lang="en-US" sz="1100" b="1" kern="1200" dirty="0" smtClean="0">
              <a:solidFill>
                <a:srgbClr val="FF0000"/>
              </a:solidFill>
            </a:rPr>
            <a:t>Improvements</a:t>
          </a:r>
        </a:p>
      </dsp:txBody>
      <dsp:txXfrm>
        <a:off x="2251740" y="2612059"/>
        <a:ext cx="1194084" cy="1883740"/>
      </dsp:txXfrm>
    </dsp:sp>
    <dsp:sp modelId="{80090B3C-8103-4F6A-9212-A96D64B290BC}">
      <dsp:nvSpPr>
        <dsp:cNvPr id="0" name=""/>
        <dsp:cNvSpPr/>
      </dsp:nvSpPr>
      <dsp:spPr>
        <a:xfrm>
          <a:off x="3273186" y="1796521"/>
          <a:ext cx="345277" cy="34527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884B302-F9EB-4F08-AE5D-11BB7E8DE570}">
      <dsp:nvSpPr>
        <dsp:cNvPr id="0" name=""/>
        <dsp:cNvSpPr/>
      </dsp:nvSpPr>
      <dsp:spPr>
        <a:xfrm>
          <a:off x="3445825" y="1969160"/>
          <a:ext cx="1388303" cy="2526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955" tIns="0" rIns="0" bIns="0" numCol="1" spcCol="1270" anchor="t" anchorCtr="0">
          <a:noAutofit/>
        </a:bodyPr>
        <a:lstStyle/>
        <a:p>
          <a:pPr lvl="0" algn="l" defTabSz="488950">
            <a:lnSpc>
              <a:spcPct val="90000"/>
            </a:lnSpc>
            <a:spcBef>
              <a:spcPct val="0"/>
            </a:spcBef>
            <a:spcAft>
              <a:spcPct val="35000"/>
            </a:spcAft>
          </a:pPr>
          <a:r>
            <a:rPr lang="en-US" sz="1100" b="1" kern="1200" dirty="0" smtClean="0"/>
            <a:t>In depth comparable </a:t>
          </a:r>
          <a:r>
            <a:rPr lang="en-US" sz="1100" b="1" kern="1200" dirty="0" smtClean="0">
              <a:solidFill>
                <a:srgbClr val="FF0000"/>
              </a:solidFill>
            </a:rPr>
            <a:t>rental</a:t>
          </a:r>
          <a:r>
            <a:rPr lang="en-US" sz="1100" b="1" kern="1200" dirty="0" smtClean="0"/>
            <a:t> analysis.  </a:t>
          </a:r>
        </a:p>
        <a:p>
          <a:pPr lvl="0" algn="l" defTabSz="488950">
            <a:lnSpc>
              <a:spcPct val="90000"/>
            </a:lnSpc>
            <a:spcBef>
              <a:spcPct val="0"/>
            </a:spcBef>
            <a:spcAft>
              <a:spcPct val="35000"/>
            </a:spcAft>
          </a:pPr>
          <a:r>
            <a:rPr lang="en-US" sz="1100" b="1" kern="1200" dirty="0" smtClean="0"/>
            <a:t>Analysis of the property </a:t>
          </a:r>
          <a:r>
            <a:rPr lang="en-US" sz="1100" b="1" kern="1200" dirty="0" smtClean="0">
              <a:solidFill>
                <a:srgbClr val="FF0000"/>
              </a:solidFill>
            </a:rPr>
            <a:t>expenses</a:t>
          </a:r>
        </a:p>
        <a:p>
          <a:pPr lvl="0" algn="l" defTabSz="488950">
            <a:lnSpc>
              <a:spcPct val="90000"/>
            </a:lnSpc>
            <a:spcBef>
              <a:spcPct val="0"/>
            </a:spcBef>
            <a:spcAft>
              <a:spcPct val="35000"/>
            </a:spcAft>
          </a:pPr>
          <a:r>
            <a:rPr lang="en-US" sz="1100" b="1" kern="1200" dirty="0" smtClean="0"/>
            <a:t>Developing a Cap Rate</a:t>
          </a:r>
        </a:p>
        <a:p>
          <a:pPr lvl="0" algn="l" defTabSz="488950">
            <a:lnSpc>
              <a:spcPct val="90000"/>
            </a:lnSpc>
            <a:spcBef>
              <a:spcPct val="0"/>
            </a:spcBef>
            <a:spcAft>
              <a:spcPct val="35000"/>
            </a:spcAft>
          </a:pPr>
          <a:r>
            <a:rPr lang="en-US" sz="1100" b="1" kern="1200" dirty="0" smtClean="0"/>
            <a:t>Derive an estimate of Market value</a:t>
          </a:r>
        </a:p>
      </dsp:txBody>
      <dsp:txXfrm>
        <a:off x="3445825" y="1969160"/>
        <a:ext cx="1388303" cy="2526639"/>
      </dsp:txXfrm>
    </dsp:sp>
    <dsp:sp modelId="{61B4BE05-7582-7F49-8848-F5AB88D01211}">
      <dsp:nvSpPr>
        <dsp:cNvPr id="0" name=""/>
        <dsp:cNvSpPr/>
      </dsp:nvSpPr>
      <dsp:spPr>
        <a:xfrm>
          <a:off x="4611136" y="1260622"/>
          <a:ext cx="445983" cy="44598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BF20C59-3D99-A94D-B400-B8E2DE6700F2}">
      <dsp:nvSpPr>
        <dsp:cNvPr id="0" name=""/>
        <dsp:cNvSpPr/>
      </dsp:nvSpPr>
      <dsp:spPr>
        <a:xfrm>
          <a:off x="4834128" y="1483614"/>
          <a:ext cx="1438656" cy="3012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317" tIns="0" rIns="0" bIns="0" numCol="1" spcCol="1270" anchor="t" anchorCtr="0">
          <a:noAutofit/>
        </a:bodyPr>
        <a:lstStyle/>
        <a:p>
          <a:pPr lvl="0" algn="l" defTabSz="488950">
            <a:lnSpc>
              <a:spcPct val="90000"/>
            </a:lnSpc>
            <a:spcBef>
              <a:spcPct val="0"/>
            </a:spcBef>
            <a:spcAft>
              <a:spcPct val="35000"/>
            </a:spcAft>
          </a:pPr>
          <a:endParaRPr lang="en-US" sz="1100" b="1" kern="1200" dirty="0" smtClean="0"/>
        </a:p>
        <a:p>
          <a:pPr lvl="0" algn="l" defTabSz="488950">
            <a:lnSpc>
              <a:spcPct val="90000"/>
            </a:lnSpc>
            <a:spcBef>
              <a:spcPct val="0"/>
            </a:spcBef>
            <a:spcAft>
              <a:spcPct val="35000"/>
            </a:spcAft>
          </a:pPr>
          <a:r>
            <a:rPr lang="en-US" sz="1100" b="1" kern="1200" dirty="0" smtClean="0"/>
            <a:t>Develop bulk comparable property </a:t>
          </a:r>
          <a:r>
            <a:rPr lang="en-US" sz="1100" b="1" kern="1200" dirty="0" smtClean="0">
              <a:solidFill>
                <a:srgbClr val="FF0000"/>
              </a:solidFill>
            </a:rPr>
            <a:t>sales</a:t>
          </a:r>
          <a:r>
            <a:rPr lang="en-US" sz="1100" b="1" kern="1200" dirty="0" smtClean="0"/>
            <a:t>.</a:t>
          </a:r>
        </a:p>
        <a:p>
          <a:pPr lvl="0" algn="l" defTabSz="488950">
            <a:lnSpc>
              <a:spcPct val="90000"/>
            </a:lnSpc>
            <a:spcBef>
              <a:spcPct val="0"/>
            </a:spcBef>
            <a:spcAft>
              <a:spcPct val="35000"/>
            </a:spcAft>
          </a:pPr>
          <a:r>
            <a:rPr lang="en-US" sz="1100" b="1" kern="1200" dirty="0" smtClean="0"/>
            <a:t>Analyze these sales based on property characteristics.</a:t>
          </a:r>
        </a:p>
        <a:p>
          <a:pPr lvl="0" algn="l" defTabSz="488950">
            <a:lnSpc>
              <a:spcPct val="90000"/>
            </a:lnSpc>
            <a:spcBef>
              <a:spcPct val="0"/>
            </a:spcBef>
            <a:spcAft>
              <a:spcPct val="35000"/>
            </a:spcAft>
          </a:pPr>
          <a:r>
            <a:rPr lang="en-US" sz="1100" b="1" kern="1200" dirty="0" smtClean="0"/>
            <a:t>Develop and Estimate of Market Value.</a:t>
          </a:r>
        </a:p>
        <a:p>
          <a:pPr lvl="0" algn="l" defTabSz="488950">
            <a:lnSpc>
              <a:spcPct val="90000"/>
            </a:lnSpc>
            <a:spcBef>
              <a:spcPct val="0"/>
            </a:spcBef>
            <a:spcAft>
              <a:spcPct val="35000"/>
            </a:spcAft>
          </a:pPr>
          <a:endParaRPr lang="en-US" sz="1100" b="1" kern="1200" dirty="0" smtClean="0"/>
        </a:p>
        <a:p>
          <a:pPr lvl="0" algn="l" defTabSz="488950">
            <a:lnSpc>
              <a:spcPct val="90000"/>
            </a:lnSpc>
            <a:spcBef>
              <a:spcPct val="0"/>
            </a:spcBef>
            <a:spcAft>
              <a:spcPct val="35000"/>
            </a:spcAft>
          </a:pPr>
          <a:r>
            <a:rPr lang="en-US" sz="1100" b="1" kern="1200" dirty="0" smtClean="0"/>
            <a:t>Develop individual </a:t>
          </a:r>
          <a:r>
            <a:rPr lang="en-US" sz="1100" b="1" kern="1200" dirty="0" smtClean="0">
              <a:solidFill>
                <a:srgbClr val="FF0000"/>
              </a:solidFill>
            </a:rPr>
            <a:t>unit sales</a:t>
          </a:r>
          <a:r>
            <a:rPr lang="en-US" sz="1100" b="1" kern="1200" dirty="0" smtClean="0"/>
            <a:t>.</a:t>
          </a:r>
        </a:p>
        <a:p>
          <a:pPr lvl="0" algn="l" defTabSz="488950">
            <a:lnSpc>
              <a:spcPct val="90000"/>
            </a:lnSpc>
            <a:spcBef>
              <a:spcPct val="0"/>
            </a:spcBef>
            <a:spcAft>
              <a:spcPct val="35000"/>
            </a:spcAft>
          </a:pPr>
          <a:r>
            <a:rPr lang="en-US" sz="1100" b="1" kern="1200" dirty="0" smtClean="0"/>
            <a:t>Derive a gross sell-out value.</a:t>
          </a:r>
          <a:endParaRPr lang="en-US" sz="1100" b="1" kern="1200" dirty="0"/>
        </a:p>
      </dsp:txBody>
      <dsp:txXfrm>
        <a:off x="4834128" y="1483614"/>
        <a:ext cx="1438656" cy="3012186"/>
      </dsp:txXfrm>
    </dsp:sp>
    <dsp:sp modelId="{C71118E9-A9E5-B144-9A69-E33040C58864}">
      <dsp:nvSpPr>
        <dsp:cNvPr id="0" name=""/>
        <dsp:cNvSpPr/>
      </dsp:nvSpPr>
      <dsp:spPr>
        <a:xfrm>
          <a:off x="5988649" y="902756"/>
          <a:ext cx="568269" cy="56826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FD92433-728A-6C43-A07E-1272909BF955}">
      <dsp:nvSpPr>
        <dsp:cNvPr id="0" name=""/>
        <dsp:cNvSpPr/>
      </dsp:nvSpPr>
      <dsp:spPr>
        <a:xfrm>
          <a:off x="6272784" y="1186891"/>
          <a:ext cx="1438656" cy="330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114" tIns="0" rIns="0" bIns="0" numCol="1" spcCol="1270" anchor="t" anchorCtr="0">
          <a:noAutofit/>
        </a:bodyPr>
        <a:lstStyle/>
        <a:p>
          <a:pPr lvl="0" algn="l" defTabSz="488950">
            <a:lnSpc>
              <a:spcPct val="90000"/>
            </a:lnSpc>
            <a:spcBef>
              <a:spcPct val="0"/>
            </a:spcBef>
            <a:spcAft>
              <a:spcPct val="35000"/>
            </a:spcAft>
          </a:pPr>
          <a:r>
            <a:rPr lang="en-US" sz="1100" b="1" kern="1200" dirty="0" smtClean="0"/>
            <a:t>Conclusion</a:t>
          </a:r>
        </a:p>
      </dsp:txBody>
      <dsp:txXfrm>
        <a:off x="6272784" y="1186891"/>
        <a:ext cx="1438656" cy="3308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53C5C-1E41-9844-895F-9B1297D5534E}">
      <dsp:nvSpPr>
        <dsp:cNvPr id="0" name=""/>
        <dsp:cNvSpPr/>
      </dsp:nvSpPr>
      <dsp:spPr>
        <a:xfrm>
          <a:off x="909" y="0"/>
          <a:ext cx="2363468" cy="350123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Location</a:t>
          </a:r>
          <a:r>
            <a:rPr lang="en-US" sz="3600" kern="1200" dirty="0" smtClean="0"/>
            <a:t>	</a:t>
          </a:r>
          <a:endParaRPr lang="en-US" sz="3600" kern="1200" dirty="0"/>
        </a:p>
      </dsp:txBody>
      <dsp:txXfrm>
        <a:off x="909" y="0"/>
        <a:ext cx="2363468" cy="1050370"/>
      </dsp:txXfrm>
    </dsp:sp>
    <dsp:sp modelId="{196AA0F0-59CC-1642-A1A5-E9DF987AC344}">
      <dsp:nvSpPr>
        <dsp:cNvPr id="0" name=""/>
        <dsp:cNvSpPr/>
      </dsp:nvSpPr>
      <dsp:spPr>
        <a:xfrm>
          <a:off x="237255" y="1051395"/>
          <a:ext cx="1890774" cy="105566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Physical Characteristics</a:t>
          </a:r>
          <a:endParaRPr lang="en-US" sz="2200" kern="1200" dirty="0"/>
        </a:p>
      </dsp:txBody>
      <dsp:txXfrm>
        <a:off x="268174" y="1082314"/>
        <a:ext cx="1828936" cy="993831"/>
      </dsp:txXfrm>
    </dsp:sp>
    <dsp:sp modelId="{503A5453-55A9-BF4D-A6E8-18A8E722609A}">
      <dsp:nvSpPr>
        <dsp:cNvPr id="0" name=""/>
        <dsp:cNvSpPr/>
      </dsp:nvSpPr>
      <dsp:spPr>
        <a:xfrm>
          <a:off x="237255" y="2269476"/>
          <a:ext cx="1890774" cy="105566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Flood /   Traffic Count</a:t>
          </a:r>
          <a:endParaRPr lang="en-US" sz="2200" kern="1200" dirty="0"/>
        </a:p>
      </dsp:txBody>
      <dsp:txXfrm>
        <a:off x="268174" y="2300395"/>
        <a:ext cx="1828936" cy="993831"/>
      </dsp:txXfrm>
    </dsp:sp>
    <dsp:sp modelId="{AA99EEFD-38E8-3344-9225-1FD3852324D4}">
      <dsp:nvSpPr>
        <dsp:cNvPr id="0" name=""/>
        <dsp:cNvSpPr/>
      </dsp:nvSpPr>
      <dsp:spPr>
        <a:xfrm>
          <a:off x="2541637" y="0"/>
          <a:ext cx="2363468" cy="350123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Size &amp; Shape</a:t>
          </a:r>
          <a:endParaRPr lang="en-US" sz="2400" kern="1200" dirty="0"/>
        </a:p>
      </dsp:txBody>
      <dsp:txXfrm>
        <a:off x="2541637" y="0"/>
        <a:ext cx="2363468" cy="1050370"/>
      </dsp:txXfrm>
    </dsp:sp>
    <dsp:sp modelId="{BEBAC4D1-D95A-064A-A503-CDFF332EBB61}">
      <dsp:nvSpPr>
        <dsp:cNvPr id="0" name=""/>
        <dsp:cNvSpPr/>
      </dsp:nvSpPr>
      <dsp:spPr>
        <a:xfrm>
          <a:off x="2777984" y="1051395"/>
          <a:ext cx="1890774" cy="105566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Access / Visibility</a:t>
          </a:r>
          <a:endParaRPr lang="en-US" sz="2200" kern="1200" dirty="0"/>
        </a:p>
      </dsp:txBody>
      <dsp:txXfrm>
        <a:off x="2808903" y="1082314"/>
        <a:ext cx="1828936" cy="993831"/>
      </dsp:txXfrm>
    </dsp:sp>
    <dsp:sp modelId="{BC9BFACB-B33F-DC40-83C6-089232EB936C}">
      <dsp:nvSpPr>
        <dsp:cNvPr id="0" name=""/>
        <dsp:cNvSpPr/>
      </dsp:nvSpPr>
      <dsp:spPr>
        <a:xfrm>
          <a:off x="2777984" y="2269476"/>
          <a:ext cx="1890774" cy="105566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Easements / Encroachment</a:t>
          </a:r>
          <a:endParaRPr lang="en-US" sz="2200" kern="1200" dirty="0"/>
        </a:p>
      </dsp:txBody>
      <dsp:txXfrm>
        <a:off x="2808903" y="2300395"/>
        <a:ext cx="1828936" cy="993831"/>
      </dsp:txXfrm>
    </dsp:sp>
    <dsp:sp modelId="{1197360B-4AA4-FD48-8491-778205709FA8}">
      <dsp:nvSpPr>
        <dsp:cNvPr id="0" name=""/>
        <dsp:cNvSpPr/>
      </dsp:nvSpPr>
      <dsp:spPr>
        <a:xfrm>
          <a:off x="5082365" y="0"/>
          <a:ext cx="2363468" cy="3501234"/>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Land to Building Ratio</a:t>
          </a:r>
          <a:endParaRPr lang="en-US" sz="2400" kern="1200" dirty="0"/>
        </a:p>
      </dsp:txBody>
      <dsp:txXfrm>
        <a:off x="5082365" y="0"/>
        <a:ext cx="2363468" cy="1050370"/>
      </dsp:txXfrm>
    </dsp:sp>
    <dsp:sp modelId="{2A7BA8A2-4AC2-D74F-B607-A9B475501CFA}">
      <dsp:nvSpPr>
        <dsp:cNvPr id="0" name=""/>
        <dsp:cNvSpPr/>
      </dsp:nvSpPr>
      <dsp:spPr>
        <a:xfrm>
          <a:off x="5318712" y="1051395"/>
          <a:ext cx="1890774" cy="105566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Parking / Utilities</a:t>
          </a:r>
          <a:endParaRPr lang="en-US" sz="2200" kern="1200" dirty="0"/>
        </a:p>
      </dsp:txBody>
      <dsp:txXfrm>
        <a:off x="5349631" y="1082314"/>
        <a:ext cx="1828936" cy="993831"/>
      </dsp:txXfrm>
    </dsp:sp>
    <dsp:sp modelId="{F99F5595-6D69-1740-9F6A-4FACF5F53EC3}">
      <dsp:nvSpPr>
        <dsp:cNvPr id="0" name=""/>
        <dsp:cNvSpPr/>
      </dsp:nvSpPr>
      <dsp:spPr>
        <a:xfrm>
          <a:off x="5318712" y="2269476"/>
          <a:ext cx="1890774" cy="105566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smtClean="0"/>
            <a:t>Site Improvements</a:t>
          </a:r>
          <a:endParaRPr lang="en-US" sz="2200" kern="1200" dirty="0"/>
        </a:p>
      </dsp:txBody>
      <dsp:txXfrm>
        <a:off x="5349631" y="2300395"/>
        <a:ext cx="1828936" cy="9938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3005D-546C-B34B-9AE0-E57811649267}">
      <dsp:nvSpPr>
        <dsp:cNvPr id="0" name=""/>
        <dsp:cNvSpPr/>
      </dsp:nvSpPr>
      <dsp:spPr>
        <a:xfrm>
          <a:off x="877" y="0"/>
          <a:ext cx="2280233" cy="3788171"/>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Type of Improvement</a:t>
          </a:r>
          <a:endParaRPr lang="en-US" sz="2800" kern="1200" dirty="0"/>
        </a:p>
      </dsp:txBody>
      <dsp:txXfrm>
        <a:off x="877" y="0"/>
        <a:ext cx="2280233" cy="1136451"/>
      </dsp:txXfrm>
    </dsp:sp>
    <dsp:sp modelId="{7C68FEBF-1D39-4A40-AA9E-EFCD6B695A3E}">
      <dsp:nvSpPr>
        <dsp:cNvPr id="0" name=""/>
        <dsp:cNvSpPr/>
      </dsp:nvSpPr>
      <dsp:spPr>
        <a:xfrm>
          <a:off x="228900" y="1137561"/>
          <a:ext cx="1824187" cy="114218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Foundation / Walls / Roof</a:t>
          </a:r>
          <a:endParaRPr lang="en-US" sz="2100" kern="1200" dirty="0"/>
        </a:p>
      </dsp:txBody>
      <dsp:txXfrm>
        <a:off x="262353" y="1171014"/>
        <a:ext cx="1757281" cy="1075279"/>
      </dsp:txXfrm>
    </dsp:sp>
    <dsp:sp modelId="{A3681995-E694-8345-8D14-58A3C18E71FD}">
      <dsp:nvSpPr>
        <dsp:cNvPr id="0" name=""/>
        <dsp:cNvSpPr/>
      </dsp:nvSpPr>
      <dsp:spPr>
        <a:xfrm>
          <a:off x="228900" y="2455467"/>
          <a:ext cx="1824187" cy="114218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HVAC  / Power</a:t>
          </a:r>
          <a:endParaRPr lang="en-US" sz="2100" kern="1200" dirty="0"/>
        </a:p>
      </dsp:txBody>
      <dsp:txXfrm>
        <a:off x="262353" y="2488920"/>
        <a:ext cx="1757281" cy="1075279"/>
      </dsp:txXfrm>
    </dsp:sp>
    <dsp:sp modelId="{9A9DE7CD-B23D-E545-AAA3-0ABA6856FA54}">
      <dsp:nvSpPr>
        <dsp:cNvPr id="0" name=""/>
        <dsp:cNvSpPr/>
      </dsp:nvSpPr>
      <dsp:spPr>
        <a:xfrm>
          <a:off x="2452128" y="0"/>
          <a:ext cx="2280233" cy="3788171"/>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General Layout</a:t>
          </a:r>
          <a:endParaRPr lang="en-US" sz="2800" kern="1200" dirty="0"/>
        </a:p>
      </dsp:txBody>
      <dsp:txXfrm>
        <a:off x="2452128" y="0"/>
        <a:ext cx="2280233" cy="1136451"/>
      </dsp:txXfrm>
    </dsp:sp>
    <dsp:sp modelId="{CBA21E8F-F7F1-324B-8605-32363B048BF5}">
      <dsp:nvSpPr>
        <dsp:cNvPr id="0" name=""/>
        <dsp:cNvSpPr/>
      </dsp:nvSpPr>
      <dsp:spPr>
        <a:xfrm>
          <a:off x="2680151" y="1137561"/>
          <a:ext cx="1824187" cy="114218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Windows and Doors</a:t>
          </a:r>
          <a:endParaRPr lang="en-US" sz="2100" kern="1200" dirty="0"/>
        </a:p>
      </dsp:txBody>
      <dsp:txXfrm>
        <a:off x="2713604" y="1171014"/>
        <a:ext cx="1757281" cy="1075279"/>
      </dsp:txXfrm>
    </dsp:sp>
    <dsp:sp modelId="{BA71A55B-9C5D-FC49-BF9A-C49C3AA66029}">
      <dsp:nvSpPr>
        <dsp:cNvPr id="0" name=""/>
        <dsp:cNvSpPr/>
      </dsp:nvSpPr>
      <dsp:spPr>
        <a:xfrm>
          <a:off x="2680151" y="2455467"/>
          <a:ext cx="1824187" cy="114218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Kitchens / Bathrooms</a:t>
          </a:r>
          <a:endParaRPr lang="en-US" sz="2100" kern="1200" dirty="0"/>
        </a:p>
      </dsp:txBody>
      <dsp:txXfrm>
        <a:off x="2713604" y="2488920"/>
        <a:ext cx="1757281" cy="1075279"/>
      </dsp:txXfrm>
    </dsp:sp>
    <dsp:sp modelId="{19FF79CE-0E8D-4545-AC8C-7B9C0258D56E}">
      <dsp:nvSpPr>
        <dsp:cNvPr id="0" name=""/>
        <dsp:cNvSpPr/>
      </dsp:nvSpPr>
      <dsp:spPr>
        <a:xfrm>
          <a:off x="4904257" y="0"/>
          <a:ext cx="2280233" cy="3788171"/>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Age</a:t>
          </a:r>
          <a:endParaRPr lang="en-US" sz="2800" kern="1200" dirty="0"/>
        </a:p>
      </dsp:txBody>
      <dsp:txXfrm>
        <a:off x="4904257" y="0"/>
        <a:ext cx="2280233" cy="1136451"/>
      </dsp:txXfrm>
    </dsp:sp>
    <dsp:sp modelId="{0D493B60-3B51-9147-8096-025E6B0758EB}">
      <dsp:nvSpPr>
        <dsp:cNvPr id="0" name=""/>
        <dsp:cNvSpPr/>
      </dsp:nvSpPr>
      <dsp:spPr>
        <a:xfrm>
          <a:off x="5131403" y="1137561"/>
          <a:ext cx="1824187" cy="114218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Floors /</a:t>
          </a:r>
        </a:p>
        <a:p>
          <a:pPr lvl="0" algn="ctr" defTabSz="933450">
            <a:lnSpc>
              <a:spcPct val="90000"/>
            </a:lnSpc>
            <a:spcBef>
              <a:spcPct val="0"/>
            </a:spcBef>
            <a:spcAft>
              <a:spcPct val="35000"/>
            </a:spcAft>
          </a:pPr>
          <a:r>
            <a:rPr lang="en-US" sz="2100" kern="1200" dirty="0" smtClean="0"/>
            <a:t> Walls / Ceiling</a:t>
          </a:r>
          <a:endParaRPr lang="en-US" sz="2100" kern="1200" dirty="0"/>
        </a:p>
      </dsp:txBody>
      <dsp:txXfrm>
        <a:off x="5164856" y="1171014"/>
        <a:ext cx="1757281" cy="1075279"/>
      </dsp:txXfrm>
    </dsp:sp>
    <dsp:sp modelId="{7124CB72-9BC2-8242-A4B0-6C3F73104180}">
      <dsp:nvSpPr>
        <dsp:cNvPr id="0" name=""/>
        <dsp:cNvSpPr/>
      </dsp:nvSpPr>
      <dsp:spPr>
        <a:xfrm>
          <a:off x="5131403" y="2455467"/>
          <a:ext cx="1824187" cy="114218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Condition</a:t>
          </a:r>
          <a:endParaRPr lang="en-US" sz="2100" kern="1200" dirty="0"/>
        </a:p>
      </dsp:txBody>
      <dsp:txXfrm>
        <a:off x="5164856" y="2488920"/>
        <a:ext cx="1757281" cy="1075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EC763-21D2-804A-95CE-5EA3FCFB1C8A}">
      <dsp:nvSpPr>
        <dsp:cNvPr id="0" name=""/>
        <dsp:cNvSpPr/>
      </dsp:nvSpPr>
      <dsp:spPr>
        <a:xfrm>
          <a:off x="338416" y="384677"/>
          <a:ext cx="2921578" cy="2921578"/>
        </a:xfrm>
        <a:prstGeom prst="pie">
          <a:avLst>
            <a:gd name="adj1" fmla="val 16200000"/>
            <a:gd name="adj2" fmla="val 18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      </a:t>
          </a:r>
          <a:r>
            <a:rPr lang="en-US" sz="2500" kern="1200" dirty="0" smtClean="0">
              <a:solidFill>
                <a:srgbClr val="000090"/>
              </a:solidFill>
            </a:rPr>
            <a:t>Income</a:t>
          </a:r>
          <a:endParaRPr lang="en-US" sz="2500" kern="1200" dirty="0">
            <a:solidFill>
              <a:srgbClr val="000090"/>
            </a:solidFill>
          </a:endParaRPr>
        </a:p>
      </dsp:txBody>
      <dsp:txXfrm>
        <a:off x="1878157" y="1003774"/>
        <a:ext cx="1043421" cy="869517"/>
      </dsp:txXfrm>
    </dsp:sp>
    <dsp:sp modelId="{E35A452B-5050-E94D-95BD-EAE68757CE2F}">
      <dsp:nvSpPr>
        <dsp:cNvPr id="0" name=""/>
        <dsp:cNvSpPr/>
      </dsp:nvSpPr>
      <dsp:spPr>
        <a:xfrm>
          <a:off x="278245" y="489019"/>
          <a:ext cx="2921578" cy="2921578"/>
        </a:xfrm>
        <a:prstGeom prst="pie">
          <a:avLst>
            <a:gd name="adj1" fmla="val 1800000"/>
            <a:gd name="adj2" fmla="val 9000000"/>
          </a:avLst>
        </a:prstGeom>
        <a:solidFill>
          <a:schemeClr val="accent2">
            <a:hueOff val="2340760"/>
            <a:satOff val="-2919"/>
            <a:lumOff val="686"/>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000090"/>
              </a:solidFill>
            </a:rPr>
            <a:t>Sales</a:t>
          </a:r>
          <a:endParaRPr lang="en-US" sz="2500" kern="1200" dirty="0">
            <a:solidFill>
              <a:srgbClr val="000090"/>
            </a:solidFill>
          </a:endParaRPr>
        </a:p>
      </dsp:txBody>
      <dsp:txXfrm>
        <a:off x="973859" y="2384567"/>
        <a:ext cx="1565131" cy="765175"/>
      </dsp:txXfrm>
    </dsp:sp>
    <dsp:sp modelId="{34B58D81-423D-2C45-AFE4-C6A817808FA7}">
      <dsp:nvSpPr>
        <dsp:cNvPr id="0" name=""/>
        <dsp:cNvSpPr/>
      </dsp:nvSpPr>
      <dsp:spPr>
        <a:xfrm>
          <a:off x="218074" y="384677"/>
          <a:ext cx="2921578" cy="2921578"/>
        </a:xfrm>
        <a:prstGeom prst="pie">
          <a:avLst>
            <a:gd name="adj1" fmla="val 9000000"/>
            <a:gd name="adj2" fmla="val 16200000"/>
          </a:avLst>
        </a:prstGeom>
        <a:solidFill>
          <a:schemeClr val="accent2">
            <a:hueOff val="4681520"/>
            <a:satOff val="-5839"/>
            <a:lumOff val="1373"/>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000090"/>
              </a:solidFill>
            </a:rPr>
            <a:t>Cost</a:t>
          </a:r>
          <a:endParaRPr lang="en-US" sz="2500" kern="1200" dirty="0">
            <a:solidFill>
              <a:srgbClr val="000090"/>
            </a:solidFill>
          </a:endParaRPr>
        </a:p>
      </dsp:txBody>
      <dsp:txXfrm>
        <a:off x="556491" y="1003774"/>
        <a:ext cx="1043421" cy="869517"/>
      </dsp:txXfrm>
    </dsp:sp>
    <dsp:sp modelId="{3E6D5B9C-B379-9B44-9A74-ABEBFAFCD1C3}">
      <dsp:nvSpPr>
        <dsp:cNvPr id="0" name=""/>
        <dsp:cNvSpPr/>
      </dsp:nvSpPr>
      <dsp:spPr>
        <a:xfrm>
          <a:off x="157797" y="203817"/>
          <a:ext cx="3283298" cy="3283298"/>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z="635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4694827-0F45-FB41-BBC8-FBE4C00D0BAF}">
      <dsp:nvSpPr>
        <dsp:cNvPr id="0" name=""/>
        <dsp:cNvSpPr/>
      </dsp:nvSpPr>
      <dsp:spPr>
        <a:xfrm>
          <a:off x="97385" y="307975"/>
          <a:ext cx="3283298" cy="3283298"/>
        </a:xfrm>
        <a:prstGeom prst="circularArrow">
          <a:avLst>
            <a:gd name="adj1" fmla="val 5085"/>
            <a:gd name="adj2" fmla="val 327528"/>
            <a:gd name="adj3" fmla="val 8671970"/>
            <a:gd name="adj4" fmla="val 1800502"/>
            <a:gd name="adj5" fmla="val 5932"/>
          </a:avLst>
        </a:prstGeom>
        <a:solidFill>
          <a:schemeClr val="accent2">
            <a:hueOff val="2340760"/>
            <a:satOff val="-2919"/>
            <a:lumOff val="686"/>
            <a:alphaOff val="0"/>
          </a:schemeClr>
        </a:solidFill>
        <a:ln>
          <a:noFill/>
        </a:ln>
        <a:effectLst>
          <a:outerShdw blurRad="40000" dist="23000" dir="5400000" rotWithShape="0">
            <a:srgbClr val="000000">
              <a:alpha val="35000"/>
            </a:srgbClr>
          </a:outerShdw>
        </a:effectLst>
        <a:sp3d z="635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10CAC4E-A342-D04E-BEDD-922F8CDE8164}">
      <dsp:nvSpPr>
        <dsp:cNvPr id="0" name=""/>
        <dsp:cNvSpPr/>
      </dsp:nvSpPr>
      <dsp:spPr>
        <a:xfrm>
          <a:off x="36974" y="203817"/>
          <a:ext cx="3283298" cy="3283298"/>
        </a:xfrm>
        <a:prstGeom prst="circularArrow">
          <a:avLst>
            <a:gd name="adj1" fmla="val 5085"/>
            <a:gd name="adj2" fmla="val 327528"/>
            <a:gd name="adj3" fmla="val 15873039"/>
            <a:gd name="adj4" fmla="val 9000000"/>
            <a:gd name="adj5" fmla="val 5932"/>
          </a:avLst>
        </a:prstGeom>
        <a:solidFill>
          <a:schemeClr val="accent2">
            <a:hueOff val="4681520"/>
            <a:satOff val="-5839"/>
            <a:lumOff val="1373"/>
            <a:alphaOff val="0"/>
          </a:schemeClr>
        </a:solidFill>
        <a:ln>
          <a:noFill/>
        </a:ln>
        <a:effectLst>
          <a:outerShdw blurRad="40000" dist="23000" dir="5400000" rotWithShape="0">
            <a:srgbClr val="000000">
              <a:alpha val="35000"/>
            </a:srgbClr>
          </a:outerShdw>
        </a:effectLst>
        <a:sp3d z="635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853A4-BC5A-AB4F-8E60-BDB00FC376D9}">
      <dsp:nvSpPr>
        <dsp:cNvPr id="0" name=""/>
        <dsp:cNvSpPr/>
      </dsp:nvSpPr>
      <dsp:spPr>
        <a:xfrm>
          <a:off x="2140953" y="294005"/>
          <a:ext cx="2862405" cy="994075"/>
        </a:xfrm>
        <a:prstGeom prst="ellipse">
          <a:avLst/>
        </a:prstGeom>
        <a:solidFill>
          <a:schemeClr val="accent1">
            <a:tint val="50000"/>
            <a:alpha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E10942B4-6B91-E545-8639-F259E08391D3}">
      <dsp:nvSpPr>
        <dsp:cNvPr id="0" name=""/>
        <dsp:cNvSpPr/>
      </dsp:nvSpPr>
      <dsp:spPr>
        <a:xfrm>
          <a:off x="3299229" y="2728160"/>
          <a:ext cx="554729" cy="355027"/>
        </a:xfrm>
        <a:prstGeom prst="down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5755F31-F473-EA4C-9A7D-C3D6938ED2BC}">
      <dsp:nvSpPr>
        <dsp:cNvPr id="0" name=""/>
        <dsp:cNvSpPr/>
      </dsp:nvSpPr>
      <dsp:spPr>
        <a:xfrm>
          <a:off x="2245242" y="3012182"/>
          <a:ext cx="2662703" cy="66567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rgbClr val="000090"/>
              </a:solidFill>
            </a:rPr>
            <a:t>Estimated Market value vie the Income Approach</a:t>
          </a:r>
          <a:endParaRPr lang="en-US" sz="1500" kern="1200" dirty="0">
            <a:solidFill>
              <a:srgbClr val="000090"/>
            </a:solidFill>
          </a:endParaRPr>
        </a:p>
      </dsp:txBody>
      <dsp:txXfrm>
        <a:off x="2245242" y="3012182"/>
        <a:ext cx="2662703" cy="665675"/>
      </dsp:txXfrm>
    </dsp:sp>
    <dsp:sp modelId="{64864479-FC48-CE47-8F5F-AB7B3F02099E}">
      <dsp:nvSpPr>
        <dsp:cNvPr id="0" name=""/>
        <dsp:cNvSpPr/>
      </dsp:nvSpPr>
      <dsp:spPr>
        <a:xfrm>
          <a:off x="3069413" y="1331356"/>
          <a:ext cx="998513" cy="99851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Cap</a:t>
          </a:r>
        </a:p>
        <a:p>
          <a:pPr lvl="0" algn="ctr" defTabSz="577850">
            <a:lnSpc>
              <a:spcPct val="90000"/>
            </a:lnSpc>
            <a:spcBef>
              <a:spcPct val="0"/>
            </a:spcBef>
            <a:spcAft>
              <a:spcPct val="35000"/>
            </a:spcAft>
          </a:pPr>
          <a:r>
            <a:rPr lang="en-US" sz="1300" kern="1200" dirty="0" smtClean="0"/>
            <a:t>Rate</a:t>
          </a:r>
          <a:endParaRPr lang="en-US" sz="1300" kern="1200" dirty="0"/>
        </a:p>
      </dsp:txBody>
      <dsp:txXfrm>
        <a:off x="3215642" y="1477585"/>
        <a:ext cx="706055" cy="706055"/>
      </dsp:txXfrm>
    </dsp:sp>
    <dsp:sp modelId="{EEE59152-C251-7A43-A12B-6921DDA15B96}">
      <dsp:nvSpPr>
        <dsp:cNvPr id="0" name=""/>
        <dsp:cNvSpPr/>
      </dsp:nvSpPr>
      <dsp:spPr>
        <a:xfrm>
          <a:off x="2768266" y="339969"/>
          <a:ext cx="998513" cy="998513"/>
        </a:xfrm>
        <a:prstGeom prst="ellipse">
          <a:avLst/>
        </a:prstGeom>
        <a:solidFill>
          <a:schemeClr val="accent1">
            <a:hueOff val="0"/>
            <a:satOff val="0"/>
            <a:lumOff val="0"/>
            <a:alphaOff val="0"/>
          </a:schemeClr>
        </a:solidFill>
        <a:ln>
          <a:solidFill>
            <a:schemeClr val="accent3">
              <a:lumMod val="50000"/>
            </a:schemeClr>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Revenue from all sources</a:t>
          </a:r>
          <a:endParaRPr lang="en-US" sz="1300" kern="1200" dirty="0"/>
        </a:p>
      </dsp:txBody>
      <dsp:txXfrm>
        <a:off x="2914495" y="486198"/>
        <a:ext cx="706055" cy="706055"/>
      </dsp:txXfrm>
    </dsp:sp>
    <dsp:sp modelId="{77F909C7-EC19-8C42-BAEE-672CB5E5B57B}">
      <dsp:nvSpPr>
        <dsp:cNvPr id="0" name=""/>
        <dsp:cNvSpPr/>
      </dsp:nvSpPr>
      <dsp:spPr>
        <a:xfrm>
          <a:off x="3766792" y="713216"/>
          <a:ext cx="998513" cy="99851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Less</a:t>
          </a:r>
        </a:p>
        <a:p>
          <a:pPr lvl="0" algn="ctr" defTabSz="577850">
            <a:lnSpc>
              <a:spcPct val="90000"/>
            </a:lnSpc>
            <a:spcBef>
              <a:spcPct val="0"/>
            </a:spcBef>
            <a:spcAft>
              <a:spcPct val="35000"/>
            </a:spcAft>
          </a:pPr>
          <a:r>
            <a:rPr lang="en-US" sz="1300" kern="1200" dirty="0" smtClean="0">
              <a:solidFill>
                <a:schemeClr val="bg1"/>
              </a:solidFill>
            </a:rPr>
            <a:t>Operating Expenses</a:t>
          </a:r>
          <a:endParaRPr lang="en-US" sz="1300" kern="1200" dirty="0">
            <a:solidFill>
              <a:schemeClr val="bg1"/>
            </a:solidFill>
          </a:endParaRPr>
        </a:p>
      </dsp:txBody>
      <dsp:txXfrm>
        <a:off x="3913021" y="859445"/>
        <a:ext cx="706055" cy="706055"/>
      </dsp:txXfrm>
    </dsp:sp>
    <dsp:sp modelId="{72E5A033-51EE-C64D-90A0-97BC2DEEE44E}">
      <dsp:nvSpPr>
        <dsp:cNvPr id="0" name=""/>
        <dsp:cNvSpPr/>
      </dsp:nvSpPr>
      <dsp:spPr>
        <a:xfrm>
          <a:off x="1738066" y="22195"/>
          <a:ext cx="3677055" cy="3084294"/>
        </a:xfrm>
        <a:prstGeom prst="funnel">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9118D-4DCE-CB4D-B9E6-3E9C62E8A2EC}">
      <dsp:nvSpPr>
        <dsp:cNvPr id="0" name=""/>
        <dsp:cNvSpPr/>
      </dsp:nvSpPr>
      <dsp:spPr>
        <a:xfrm>
          <a:off x="1572203" y="19"/>
          <a:ext cx="1647069" cy="823534"/>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FIXED EXPENSES</a:t>
          </a:r>
          <a:endParaRPr lang="en-US" sz="2100" kern="1200" dirty="0"/>
        </a:p>
      </dsp:txBody>
      <dsp:txXfrm>
        <a:off x="1596323" y="24139"/>
        <a:ext cx="1598829" cy="775294"/>
      </dsp:txXfrm>
    </dsp:sp>
    <dsp:sp modelId="{B6C93660-20DC-564B-8847-54F00695649E}">
      <dsp:nvSpPr>
        <dsp:cNvPr id="0" name=""/>
        <dsp:cNvSpPr/>
      </dsp:nvSpPr>
      <dsp:spPr>
        <a:xfrm rot="3600000">
          <a:off x="2645970" y="1447182"/>
          <a:ext cx="861520" cy="288237"/>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732441" y="1504829"/>
        <a:ext cx="688578" cy="172943"/>
      </dsp:txXfrm>
    </dsp:sp>
    <dsp:sp modelId="{D310CF94-37AD-DA4C-818D-76B4AB2F604C}">
      <dsp:nvSpPr>
        <dsp:cNvPr id="0" name=""/>
        <dsp:cNvSpPr/>
      </dsp:nvSpPr>
      <dsp:spPr>
        <a:xfrm>
          <a:off x="2934188" y="2359047"/>
          <a:ext cx="1647069" cy="823534"/>
        </a:xfrm>
        <a:prstGeom prst="roundRect">
          <a:avLst>
            <a:gd name="adj" fmla="val 10000"/>
          </a:avLst>
        </a:prstGeom>
        <a:solidFill>
          <a:schemeClr val="accent2">
            <a:hueOff val="2340760"/>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INSURANCE</a:t>
          </a:r>
          <a:endParaRPr lang="en-US" sz="2100" kern="1200" dirty="0"/>
        </a:p>
      </dsp:txBody>
      <dsp:txXfrm>
        <a:off x="2958308" y="2383167"/>
        <a:ext cx="1598829" cy="775294"/>
      </dsp:txXfrm>
    </dsp:sp>
    <dsp:sp modelId="{E6BA44E4-B827-6747-B756-11E2F971ABD9}">
      <dsp:nvSpPr>
        <dsp:cNvPr id="0" name=""/>
        <dsp:cNvSpPr/>
      </dsp:nvSpPr>
      <dsp:spPr>
        <a:xfrm rot="10800000">
          <a:off x="1964977" y="2626695"/>
          <a:ext cx="861520" cy="288237"/>
        </a:xfrm>
        <a:prstGeom prst="leftRightArrow">
          <a:avLst>
            <a:gd name="adj1" fmla="val 60000"/>
            <a:gd name="adj2" fmla="val 50000"/>
          </a:avLst>
        </a:prstGeom>
        <a:solidFill>
          <a:schemeClr val="accent2">
            <a:hueOff val="2340760"/>
            <a:satOff val="-2919"/>
            <a:lumOff val="68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051448" y="2684342"/>
        <a:ext cx="688578" cy="172943"/>
      </dsp:txXfrm>
    </dsp:sp>
    <dsp:sp modelId="{38CCB883-005D-284F-9AF7-8AE004F87B6E}">
      <dsp:nvSpPr>
        <dsp:cNvPr id="0" name=""/>
        <dsp:cNvSpPr/>
      </dsp:nvSpPr>
      <dsp:spPr>
        <a:xfrm>
          <a:off x="210218" y="2359047"/>
          <a:ext cx="1647069" cy="823534"/>
        </a:xfrm>
        <a:prstGeom prst="roundRect">
          <a:avLst>
            <a:gd name="adj" fmla="val 10000"/>
          </a:avLst>
        </a:prstGeom>
        <a:solidFill>
          <a:schemeClr val="accent2">
            <a:hueOff val="4681520"/>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REAL ESTATE TAXES</a:t>
          </a:r>
          <a:endParaRPr lang="en-US" sz="2100" kern="1200" dirty="0"/>
        </a:p>
      </dsp:txBody>
      <dsp:txXfrm>
        <a:off x="234338" y="2383167"/>
        <a:ext cx="1598829" cy="775294"/>
      </dsp:txXfrm>
    </dsp:sp>
    <dsp:sp modelId="{CE1AB5EC-AD92-C641-9B86-99EF08A0DD3F}">
      <dsp:nvSpPr>
        <dsp:cNvPr id="0" name=""/>
        <dsp:cNvSpPr/>
      </dsp:nvSpPr>
      <dsp:spPr>
        <a:xfrm rot="18000000">
          <a:off x="1283985" y="1447182"/>
          <a:ext cx="861520" cy="288237"/>
        </a:xfrm>
        <a:prstGeom prst="leftRightArrow">
          <a:avLst>
            <a:gd name="adj1" fmla="val 60000"/>
            <a:gd name="adj2" fmla="val 50000"/>
          </a:avLst>
        </a:prstGeom>
        <a:solidFill>
          <a:schemeClr val="accent2">
            <a:hueOff val="4681520"/>
            <a:satOff val="-5839"/>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370456" y="1504829"/>
        <a:ext cx="688578" cy="1729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274BE-FF3F-7949-A028-D02FCD1ECE87}">
      <dsp:nvSpPr>
        <dsp:cNvPr id="0" name=""/>
        <dsp:cNvSpPr/>
      </dsp:nvSpPr>
      <dsp:spPr>
        <a:xfrm>
          <a:off x="457199" y="0"/>
          <a:ext cx="5181600" cy="4064000"/>
        </a:xfrm>
        <a:prstGeom prst="right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16BD374-E5AE-0043-BE08-9B8AD59D419A}">
      <dsp:nvSpPr>
        <dsp:cNvPr id="0" name=""/>
        <dsp:cNvSpPr/>
      </dsp:nvSpPr>
      <dsp:spPr>
        <a:xfrm>
          <a:off x="2678" y="1219199"/>
          <a:ext cx="1171277" cy="162560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Assessed Valuation</a:t>
          </a:r>
          <a:endParaRPr lang="en-US" sz="1500" kern="1200" dirty="0"/>
        </a:p>
      </dsp:txBody>
      <dsp:txXfrm>
        <a:off x="59855" y="1276376"/>
        <a:ext cx="1056923" cy="1511246"/>
      </dsp:txXfrm>
    </dsp:sp>
    <dsp:sp modelId="{CEA6C920-B73B-404C-9AF7-D20D64C59D21}">
      <dsp:nvSpPr>
        <dsp:cNvPr id="0" name=""/>
        <dsp:cNvSpPr/>
      </dsp:nvSpPr>
      <dsp:spPr>
        <a:xfrm>
          <a:off x="1232520" y="1219199"/>
          <a:ext cx="1171277" cy="1625600"/>
        </a:xfrm>
        <a:prstGeom prst="roundRect">
          <a:avLst/>
        </a:prstGeom>
        <a:gradFill rotWithShape="0">
          <a:gsLst>
            <a:gs pos="0">
              <a:schemeClr val="accent3">
                <a:hueOff val="2812566"/>
                <a:satOff val="-4220"/>
                <a:lumOff val="-686"/>
                <a:alphaOff val="0"/>
                <a:tint val="100000"/>
                <a:shade val="100000"/>
                <a:satMod val="130000"/>
              </a:schemeClr>
            </a:gs>
            <a:gs pos="100000">
              <a:schemeClr val="accent3">
                <a:hueOff val="2812566"/>
                <a:satOff val="-4220"/>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 a Percentage of Market Value</a:t>
          </a:r>
        </a:p>
      </dsp:txBody>
      <dsp:txXfrm>
        <a:off x="1289697" y="1276376"/>
        <a:ext cx="1056923" cy="1511246"/>
      </dsp:txXfrm>
    </dsp:sp>
    <dsp:sp modelId="{95FA800D-5F01-5148-8989-5CECFCAACEE2}">
      <dsp:nvSpPr>
        <dsp:cNvPr id="0" name=""/>
        <dsp:cNvSpPr/>
      </dsp:nvSpPr>
      <dsp:spPr>
        <a:xfrm>
          <a:off x="2462361" y="1219199"/>
          <a:ext cx="1171277" cy="1625600"/>
        </a:xfrm>
        <a:prstGeom prst="roundRect">
          <a:avLst/>
        </a:prstGeom>
        <a:gradFill rotWithShape="0">
          <a:gsLst>
            <a:gs pos="0">
              <a:schemeClr val="accent3">
                <a:hueOff val="5625133"/>
                <a:satOff val="-8440"/>
                <a:lumOff val="-1373"/>
                <a:alphaOff val="0"/>
                <a:tint val="100000"/>
                <a:shade val="100000"/>
                <a:satMod val="130000"/>
              </a:schemeClr>
            </a:gs>
            <a:gs pos="100000">
              <a:schemeClr val="accent3">
                <a:hueOff val="5625133"/>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Equalization Rate</a:t>
          </a:r>
        </a:p>
      </dsp:txBody>
      <dsp:txXfrm>
        <a:off x="2519538" y="1276376"/>
        <a:ext cx="1056923" cy="1511246"/>
      </dsp:txXfrm>
    </dsp:sp>
    <dsp:sp modelId="{E502B297-8507-9446-A0B5-5A1EA1E2B5A9}">
      <dsp:nvSpPr>
        <dsp:cNvPr id="0" name=""/>
        <dsp:cNvSpPr/>
      </dsp:nvSpPr>
      <dsp:spPr>
        <a:xfrm>
          <a:off x="3692202" y="1219199"/>
          <a:ext cx="1171277" cy="1625600"/>
        </a:xfrm>
        <a:prstGeom prst="roundRect">
          <a:avLst/>
        </a:prstGeom>
        <a:gradFill rotWithShape="0">
          <a:gsLst>
            <a:gs pos="0">
              <a:schemeClr val="accent3">
                <a:hueOff val="8437700"/>
                <a:satOff val="-12660"/>
                <a:lumOff val="-2059"/>
                <a:alphaOff val="0"/>
                <a:tint val="100000"/>
                <a:shade val="100000"/>
                <a:satMod val="130000"/>
              </a:schemeClr>
            </a:gs>
            <a:gs pos="100000">
              <a:schemeClr val="accent3">
                <a:hueOff val="8437700"/>
                <a:satOff val="-12660"/>
                <a:lumOff val="-20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Tax Rate</a:t>
          </a:r>
          <a:endParaRPr lang="en-US" sz="1500" kern="1200" dirty="0"/>
        </a:p>
      </dsp:txBody>
      <dsp:txXfrm>
        <a:off x="3749379" y="1276376"/>
        <a:ext cx="1056923" cy="1511246"/>
      </dsp:txXfrm>
    </dsp:sp>
    <dsp:sp modelId="{63864F5D-1982-844F-BD2B-8BC5CEFA28F7}">
      <dsp:nvSpPr>
        <dsp:cNvPr id="0" name=""/>
        <dsp:cNvSpPr/>
      </dsp:nvSpPr>
      <dsp:spPr>
        <a:xfrm>
          <a:off x="4922043" y="1219199"/>
          <a:ext cx="1171277" cy="1625600"/>
        </a:xfrm>
        <a:prstGeom prst="roundRect">
          <a:avLst/>
        </a:prstGeom>
        <a:gradFill rotWithShape="0">
          <a:gsLst>
            <a:gs pos="0">
              <a:schemeClr val="accent3">
                <a:hueOff val="11250266"/>
                <a:satOff val="-16880"/>
                <a:lumOff val="-2745"/>
                <a:alphaOff val="0"/>
                <a:tint val="100000"/>
                <a:shade val="100000"/>
                <a:satMod val="130000"/>
              </a:schemeClr>
            </a:gs>
            <a:gs pos="100000">
              <a:schemeClr val="accent3">
                <a:hueOff val="11250266"/>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Taxes</a:t>
          </a:r>
          <a:endParaRPr lang="en-US" sz="1500" kern="1200" dirty="0"/>
        </a:p>
      </dsp:txBody>
      <dsp:txXfrm>
        <a:off x="4979220" y="1276376"/>
        <a:ext cx="1056923" cy="15112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CB0F5-ED7B-384B-B6AD-980382CFA3A8}">
      <dsp:nvSpPr>
        <dsp:cNvPr id="0" name=""/>
        <dsp:cNvSpPr/>
      </dsp:nvSpPr>
      <dsp:spPr>
        <a:xfrm>
          <a:off x="3083005" y="2461550"/>
          <a:ext cx="2063588" cy="2063588"/>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1275" tIns="41275" rIns="41275" bIns="41275" numCol="1" spcCol="1270" anchor="ctr" anchorCtr="0">
          <a:noAutofit/>
          <a:sp3d extrusionH="28000" prstMaterial="matte"/>
        </a:bodyPr>
        <a:lstStyle/>
        <a:p>
          <a:pPr lvl="0" algn="ctr" defTabSz="2889250">
            <a:lnSpc>
              <a:spcPct val="90000"/>
            </a:lnSpc>
            <a:spcBef>
              <a:spcPct val="0"/>
            </a:spcBef>
            <a:spcAft>
              <a:spcPct val="35000"/>
            </a:spcAft>
          </a:pPr>
          <a:r>
            <a:rPr lang="en-US" sz="6500" kern="1200" dirty="0" smtClean="0"/>
            <a:t>NOI</a:t>
          </a:r>
          <a:endParaRPr lang="en-US" sz="6500" kern="1200" dirty="0"/>
        </a:p>
      </dsp:txBody>
      <dsp:txXfrm>
        <a:off x="3385210" y="2763755"/>
        <a:ext cx="1459178" cy="1459178"/>
      </dsp:txXfrm>
    </dsp:sp>
    <dsp:sp modelId="{3E4130B5-AD1D-B549-9E6C-6C544BF430C1}">
      <dsp:nvSpPr>
        <dsp:cNvPr id="0" name=""/>
        <dsp:cNvSpPr/>
      </dsp:nvSpPr>
      <dsp:spPr>
        <a:xfrm rot="12900000">
          <a:off x="1752980" y="2100207"/>
          <a:ext cx="1584352" cy="588122"/>
        </a:xfrm>
        <a:prstGeom prst="leftArrow">
          <a:avLst>
            <a:gd name="adj1" fmla="val 60000"/>
            <a:gd name="adj2" fmla="val 50000"/>
          </a:avLst>
        </a:prstGeom>
        <a:solidFill>
          <a:schemeClr val="dk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FAE67C2-85E2-C94A-8F29-805E77AC0392}">
      <dsp:nvSpPr>
        <dsp:cNvPr id="0" name=""/>
        <dsp:cNvSpPr/>
      </dsp:nvSpPr>
      <dsp:spPr>
        <a:xfrm>
          <a:off x="916039" y="1155731"/>
          <a:ext cx="1960408" cy="1568327"/>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2865" tIns="62865" rIns="62865" bIns="62865"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FIXED</a:t>
          </a:r>
        </a:p>
        <a:p>
          <a:pPr lvl="0" algn="ctr" defTabSz="1466850">
            <a:lnSpc>
              <a:spcPct val="90000"/>
            </a:lnSpc>
            <a:spcBef>
              <a:spcPct val="0"/>
            </a:spcBef>
            <a:spcAft>
              <a:spcPct val="35000"/>
            </a:spcAft>
          </a:pPr>
          <a:r>
            <a:rPr lang="en-US" sz="3300" kern="1200" dirty="0" smtClean="0"/>
            <a:t>EXPENSES</a:t>
          </a:r>
          <a:endParaRPr lang="en-US" sz="3300" kern="1200" dirty="0"/>
        </a:p>
      </dsp:txBody>
      <dsp:txXfrm>
        <a:off x="961974" y="1201666"/>
        <a:ext cx="1868538" cy="1476457"/>
      </dsp:txXfrm>
    </dsp:sp>
    <dsp:sp modelId="{29E639D7-8A2F-7D4C-8255-018EEE40E07B}">
      <dsp:nvSpPr>
        <dsp:cNvPr id="0" name=""/>
        <dsp:cNvSpPr/>
      </dsp:nvSpPr>
      <dsp:spPr>
        <a:xfrm rot="16200000">
          <a:off x="3322623" y="1283102"/>
          <a:ext cx="1584352" cy="588122"/>
        </a:xfrm>
        <a:prstGeom prst="leftArrow">
          <a:avLst>
            <a:gd name="adj1" fmla="val 60000"/>
            <a:gd name="adj2" fmla="val 50000"/>
          </a:avLst>
        </a:prstGeom>
        <a:solidFill>
          <a:schemeClr val="dk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03741BF-B51C-A347-A560-57BBAEA89581}">
      <dsp:nvSpPr>
        <dsp:cNvPr id="0" name=""/>
        <dsp:cNvSpPr/>
      </dsp:nvSpPr>
      <dsp:spPr>
        <a:xfrm>
          <a:off x="3134595" y="824"/>
          <a:ext cx="1960408" cy="1568327"/>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2865" tIns="62865" rIns="62865" bIns="62865"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REVENUE</a:t>
          </a:r>
          <a:endParaRPr lang="en-US" sz="3300" kern="1200" dirty="0"/>
        </a:p>
      </dsp:txBody>
      <dsp:txXfrm>
        <a:off x="3180530" y="46759"/>
        <a:ext cx="1868538" cy="1476457"/>
      </dsp:txXfrm>
    </dsp:sp>
    <dsp:sp modelId="{FD7AECBF-BEEE-B249-8B02-786FB06C010A}">
      <dsp:nvSpPr>
        <dsp:cNvPr id="0" name=""/>
        <dsp:cNvSpPr/>
      </dsp:nvSpPr>
      <dsp:spPr>
        <a:xfrm rot="19547052">
          <a:off x="4908086" y="2129336"/>
          <a:ext cx="1560319" cy="588122"/>
        </a:xfrm>
        <a:prstGeom prst="leftArrow">
          <a:avLst>
            <a:gd name="adj1" fmla="val 60000"/>
            <a:gd name="adj2" fmla="val 50000"/>
          </a:avLst>
        </a:prstGeom>
        <a:solidFill>
          <a:schemeClr val="dk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B4F0010-BAB3-3044-B34A-B4305BBD024C}">
      <dsp:nvSpPr>
        <dsp:cNvPr id="0" name=""/>
        <dsp:cNvSpPr/>
      </dsp:nvSpPr>
      <dsp:spPr>
        <a:xfrm>
          <a:off x="5353175" y="1200541"/>
          <a:ext cx="1960408" cy="1568327"/>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2865" tIns="62865" rIns="62865" bIns="62865" numCol="1" spcCol="1270" anchor="ctr" anchorCtr="0">
          <a:noAutofit/>
          <a:sp3d extrusionH="28000" prstMaterial="matte"/>
        </a:bodyPr>
        <a:lstStyle/>
        <a:p>
          <a:pPr lvl="0" algn="ctr" defTabSz="1466850">
            <a:lnSpc>
              <a:spcPct val="90000"/>
            </a:lnSpc>
            <a:spcBef>
              <a:spcPct val="0"/>
            </a:spcBef>
            <a:spcAft>
              <a:spcPct val="35000"/>
            </a:spcAft>
          </a:pPr>
          <a:r>
            <a:rPr lang="en-US" sz="3300" kern="1200" dirty="0" smtClean="0"/>
            <a:t>VARIABLE</a:t>
          </a:r>
        </a:p>
        <a:p>
          <a:pPr lvl="0" algn="ctr" defTabSz="1466850">
            <a:lnSpc>
              <a:spcPct val="90000"/>
            </a:lnSpc>
            <a:spcBef>
              <a:spcPct val="0"/>
            </a:spcBef>
            <a:spcAft>
              <a:spcPct val="35000"/>
            </a:spcAft>
          </a:pPr>
          <a:r>
            <a:rPr lang="en-US" sz="3300" kern="1200" dirty="0" smtClean="0"/>
            <a:t>EXPENSES</a:t>
          </a:r>
          <a:endParaRPr lang="en-US" sz="3300" kern="1200" dirty="0"/>
        </a:p>
      </dsp:txBody>
      <dsp:txXfrm>
        <a:off x="5399110" y="1246476"/>
        <a:ext cx="1868538" cy="147645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A8001E-B9EB-7B42-A2EA-A2E836364898}" type="datetimeFigureOut">
              <a:rPr lang="en-US" smtClean="0"/>
              <a:t>10/19/19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2B8FFD-DED3-F445-BDFD-4855E25E5E81}" type="slidenum">
              <a:rPr lang="en-US" smtClean="0"/>
              <a:t>‹#›</a:t>
            </a:fld>
            <a:endParaRPr lang="en-US" dirty="0"/>
          </a:p>
        </p:txBody>
      </p:sp>
    </p:spTree>
    <p:extLst>
      <p:ext uri="{BB962C8B-B14F-4D97-AF65-F5344CB8AC3E}">
        <p14:creationId xmlns:p14="http://schemas.microsoft.com/office/powerpoint/2010/main" val="6520995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is everyone</a:t>
            </a:r>
            <a:r>
              <a:rPr lang="en-US" baseline="0" dirty="0" smtClean="0"/>
              <a:t> enjoying the conference so far</a:t>
            </a:r>
            <a:r>
              <a:rPr lang="mr-IN" baseline="0" dirty="0" smtClean="0"/>
              <a:t>…</a:t>
            </a:r>
            <a:r>
              <a:rPr lang="en-US" baseline="0" dirty="0" smtClean="0"/>
              <a:t>  </a:t>
            </a:r>
          </a:p>
          <a:p>
            <a:r>
              <a:rPr lang="en-US" baseline="0" dirty="0" smtClean="0"/>
              <a:t>What else have you gotten to do while you have been here?</a:t>
            </a:r>
          </a:p>
          <a:p>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2</a:t>
            </a:fld>
            <a:endParaRPr lang="en-US" dirty="0"/>
          </a:p>
        </p:txBody>
      </p:sp>
    </p:spTree>
    <p:extLst>
      <p:ext uri="{BB962C8B-B14F-4D97-AF65-F5344CB8AC3E}">
        <p14:creationId xmlns:p14="http://schemas.microsoft.com/office/powerpoint/2010/main" val="877111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NSF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Short term</a:t>
            </a:r>
            <a:r>
              <a:rPr lang="en-US" baseline="0" dirty="0" smtClean="0"/>
              <a:t> lease extensions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Storage lockers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bike</a:t>
            </a:r>
            <a:r>
              <a:rPr lang="en-US" baseline="0" dirty="0" smtClean="0"/>
              <a:t> storage rooms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Difference between CoOp and  Condo?    RUBS  Ratio</a:t>
            </a:r>
            <a:r>
              <a:rPr lang="en-US" baseline="0" dirty="0" smtClean="0"/>
              <a:t> Utility Billing System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18</a:t>
            </a:fld>
            <a:endParaRPr lang="en-US" dirty="0"/>
          </a:p>
        </p:txBody>
      </p:sp>
    </p:spTree>
    <p:extLst>
      <p:ext uri="{BB962C8B-B14F-4D97-AF65-F5344CB8AC3E}">
        <p14:creationId xmlns:p14="http://schemas.microsoft.com/office/powerpoint/2010/main" val="121949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Okay for the purpose of this discussion we have dealt with the revenue side the scale.  One thing one</a:t>
            </a:r>
            <a:r>
              <a:rPr lang="en-US" baseline="0" dirty="0" smtClean="0"/>
              <a:t> </a:t>
            </a:r>
            <a:r>
              <a:rPr lang="en-US" dirty="0" smtClean="0"/>
              <a:t>always has to remember is that revenue maybe developed further.  For example additional parking maybe free, stores are free, Gym or pool membership maybe</a:t>
            </a:r>
            <a:r>
              <a:rPr lang="en-US" baseline="0" dirty="0" smtClean="0"/>
              <a:t> </a:t>
            </a:r>
            <a:r>
              <a:rPr lang="en-US" dirty="0" smtClean="0"/>
              <a:t>free. This is not to Forget that the actual base rent may actually have fallen or drifted below market.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what is this vacancy?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equilibrium vacancy</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optimal vacancy rate</a:t>
            </a:r>
            <a:r>
              <a:rPr lang="en-US" sz="1200" kern="1200" dirty="0" smtClean="0">
                <a:solidFill>
                  <a:schemeClr val="tx1"/>
                </a:solidFill>
                <a:effectLst/>
                <a:latin typeface="+mn-lt"/>
                <a:ea typeface="+mn-ea"/>
                <a:cs typeface="+mn-cs"/>
              </a:rPr>
              <a:t>.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frictional vacancy</a:t>
            </a:r>
            <a:r>
              <a:rPr lang="en-US" b="1"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lag vacancy</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physical vacancy</a:t>
            </a: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Structural vacancy</a:t>
            </a:r>
            <a:r>
              <a:rPr lang="en-US" dirty="0" smtClean="0">
                <a:effectLst/>
              </a:rPr>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19</a:t>
            </a:fld>
            <a:endParaRPr lang="en-US" dirty="0"/>
          </a:p>
        </p:txBody>
      </p:sp>
    </p:spTree>
    <p:extLst>
      <p:ext uri="{BB962C8B-B14F-4D97-AF65-F5344CB8AC3E}">
        <p14:creationId xmlns:p14="http://schemas.microsoft.com/office/powerpoint/2010/main" val="1219499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20</a:t>
            </a:fld>
            <a:endParaRPr lang="en-US" dirty="0"/>
          </a:p>
        </p:txBody>
      </p:sp>
    </p:spTree>
    <p:extLst>
      <p:ext uri="{BB962C8B-B14F-4D97-AF65-F5344CB8AC3E}">
        <p14:creationId xmlns:p14="http://schemas.microsoft.com/office/powerpoint/2010/main" val="1219499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21</a:t>
            </a:fld>
            <a:endParaRPr lang="en-US" dirty="0"/>
          </a:p>
        </p:txBody>
      </p:sp>
    </p:spTree>
    <p:extLst>
      <p:ext uri="{BB962C8B-B14F-4D97-AF65-F5344CB8AC3E}">
        <p14:creationId xmlns:p14="http://schemas.microsoft.com/office/powerpoint/2010/main" val="1219499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22</a:t>
            </a:fld>
            <a:endParaRPr lang="en-US" dirty="0"/>
          </a:p>
        </p:txBody>
      </p:sp>
    </p:spTree>
    <p:extLst>
      <p:ext uri="{BB962C8B-B14F-4D97-AF65-F5344CB8AC3E}">
        <p14:creationId xmlns:p14="http://schemas.microsoft.com/office/powerpoint/2010/main" val="121949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23</a:t>
            </a:fld>
            <a:endParaRPr lang="en-US" dirty="0"/>
          </a:p>
        </p:txBody>
      </p:sp>
    </p:spTree>
    <p:extLst>
      <p:ext uri="{BB962C8B-B14F-4D97-AF65-F5344CB8AC3E}">
        <p14:creationId xmlns:p14="http://schemas.microsoft.com/office/powerpoint/2010/main" val="1219499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24</a:t>
            </a:fld>
            <a:endParaRPr lang="en-US" dirty="0"/>
          </a:p>
        </p:txBody>
      </p:sp>
    </p:spTree>
    <p:extLst>
      <p:ext uri="{BB962C8B-B14F-4D97-AF65-F5344CB8AC3E}">
        <p14:creationId xmlns:p14="http://schemas.microsoft.com/office/powerpoint/2010/main" val="1219499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25</a:t>
            </a:fld>
            <a:endParaRPr lang="en-US" dirty="0"/>
          </a:p>
        </p:txBody>
      </p:sp>
    </p:spTree>
    <p:extLst>
      <p:ext uri="{BB962C8B-B14F-4D97-AF65-F5344CB8AC3E}">
        <p14:creationId xmlns:p14="http://schemas.microsoft.com/office/powerpoint/2010/main" val="1219499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26</a:t>
            </a:fld>
            <a:endParaRPr lang="en-US" dirty="0"/>
          </a:p>
        </p:txBody>
      </p:sp>
    </p:spTree>
    <p:extLst>
      <p:ext uri="{BB962C8B-B14F-4D97-AF65-F5344CB8AC3E}">
        <p14:creationId xmlns:p14="http://schemas.microsoft.com/office/powerpoint/2010/main" val="121949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29</a:t>
            </a:fld>
            <a:endParaRPr lang="en-US" dirty="0"/>
          </a:p>
        </p:txBody>
      </p:sp>
    </p:spTree>
    <p:extLst>
      <p:ext uri="{BB962C8B-B14F-4D97-AF65-F5344CB8AC3E}">
        <p14:creationId xmlns:p14="http://schemas.microsoft.com/office/powerpoint/2010/main" val="82082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the title</a:t>
            </a:r>
            <a:r>
              <a:rPr lang="mr-IN" dirty="0" smtClean="0"/>
              <a:t>…</a:t>
            </a:r>
            <a:endParaRPr lang="en-US" dirty="0" smtClean="0"/>
          </a:p>
          <a:p>
            <a:endParaRPr lang="en-US" dirty="0" smtClean="0"/>
          </a:p>
          <a:p>
            <a:r>
              <a:rPr lang="en-US" dirty="0" smtClean="0"/>
              <a:t>This really is about</a:t>
            </a:r>
            <a:r>
              <a:rPr lang="en-US" baseline="0" dirty="0" smtClean="0"/>
              <a:t> </a:t>
            </a:r>
            <a:r>
              <a:rPr lang="en-US" dirty="0" smtClean="0"/>
              <a:t>your</a:t>
            </a:r>
            <a:r>
              <a:rPr lang="en-US" baseline="0" dirty="0" smtClean="0"/>
              <a:t> participation and understanding of your duties as a Board member in the entire management process.  </a:t>
            </a:r>
          </a:p>
          <a:p>
            <a:endParaRPr lang="en-US" dirty="0" smtClean="0"/>
          </a:p>
          <a:p>
            <a:r>
              <a:rPr lang="en-US" dirty="0" smtClean="0"/>
              <a:t>Most 99%,</a:t>
            </a:r>
            <a:r>
              <a:rPr lang="en-US" baseline="0" dirty="0" smtClean="0"/>
              <a:t> will have good to great management, but not all.  This 90 minutes coming up will allow you to potentially ask excellent financial questions, think about the dollars being spent and understand where your homes may fit in (from a valuation point of view) with your neighbors.</a:t>
            </a:r>
          </a:p>
          <a:p>
            <a:endParaRPr lang="en-US" baseline="0" dirty="0" smtClean="0"/>
          </a:p>
          <a:p>
            <a:r>
              <a:rPr lang="en-US" baseline="0" dirty="0" smtClean="0"/>
              <a:t>Are there RISKS out there?</a:t>
            </a: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3</a:t>
            </a:fld>
            <a:endParaRPr lang="en-US" dirty="0"/>
          </a:p>
        </p:txBody>
      </p:sp>
    </p:spTree>
    <p:extLst>
      <p:ext uri="{BB962C8B-B14F-4D97-AF65-F5344CB8AC3E}">
        <p14:creationId xmlns:p14="http://schemas.microsoft.com/office/powerpoint/2010/main" val="2197642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this is fairly self explanatory</a:t>
            </a:r>
            <a:r>
              <a:rPr lang="mr-IN" dirty="0" smtClean="0"/>
              <a:t>…</a:t>
            </a:r>
            <a:r>
              <a:rPr lang="en-US" dirty="0" smtClean="0"/>
              <a:t> let’s name some expenses</a:t>
            </a: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30</a:t>
            </a:fld>
            <a:endParaRPr lang="en-US" dirty="0"/>
          </a:p>
        </p:txBody>
      </p:sp>
    </p:spTree>
    <p:extLst>
      <p:ext uri="{BB962C8B-B14F-4D97-AF65-F5344CB8AC3E}">
        <p14:creationId xmlns:p14="http://schemas.microsoft.com/office/powerpoint/2010/main" val="534159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this is fairly self explanatory</a:t>
            </a:r>
            <a:r>
              <a:rPr lang="mr-IN" dirty="0" smtClean="0"/>
              <a:t>…</a:t>
            </a:r>
            <a:r>
              <a:rPr lang="en-US" dirty="0" smtClean="0"/>
              <a:t> let’s name some expenses</a:t>
            </a: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31</a:t>
            </a:fld>
            <a:endParaRPr lang="en-US" dirty="0"/>
          </a:p>
        </p:txBody>
      </p:sp>
    </p:spTree>
    <p:extLst>
      <p:ext uri="{BB962C8B-B14F-4D97-AF65-F5344CB8AC3E}">
        <p14:creationId xmlns:p14="http://schemas.microsoft.com/office/powerpoint/2010/main" val="534159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Cooperative expense distribution of expenses remained consistent from year to year</a:t>
            </a: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32</a:t>
            </a:fld>
            <a:endParaRPr lang="en-US" dirty="0"/>
          </a:p>
        </p:txBody>
      </p:sp>
    </p:spTree>
    <p:extLst>
      <p:ext uri="{BB962C8B-B14F-4D97-AF65-F5344CB8AC3E}">
        <p14:creationId xmlns:p14="http://schemas.microsoft.com/office/powerpoint/2010/main" val="534159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Night</a:t>
            </a:r>
            <a:r>
              <a:rPr lang="en-US" baseline="0" dirty="0" smtClean="0"/>
              <a:t> Club being run by a Board Member!</a:t>
            </a: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33</a:t>
            </a:fld>
            <a:endParaRPr lang="en-US" dirty="0"/>
          </a:p>
        </p:txBody>
      </p:sp>
    </p:spTree>
    <p:extLst>
      <p:ext uri="{BB962C8B-B14F-4D97-AF65-F5344CB8AC3E}">
        <p14:creationId xmlns:p14="http://schemas.microsoft.com/office/powerpoint/2010/main" val="534159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Night</a:t>
            </a:r>
            <a:r>
              <a:rPr lang="en-US" baseline="0" dirty="0" smtClean="0"/>
              <a:t> Club being run by a Board Member!</a:t>
            </a: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34</a:t>
            </a:fld>
            <a:endParaRPr lang="en-US" dirty="0"/>
          </a:p>
        </p:txBody>
      </p:sp>
    </p:spTree>
    <p:extLst>
      <p:ext uri="{BB962C8B-B14F-4D97-AF65-F5344CB8AC3E}">
        <p14:creationId xmlns:p14="http://schemas.microsoft.com/office/powerpoint/2010/main" val="534159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Night</a:t>
            </a:r>
            <a:r>
              <a:rPr lang="en-US" baseline="0" dirty="0" smtClean="0"/>
              <a:t> Club being run by a Board Member!</a:t>
            </a: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35</a:t>
            </a:fld>
            <a:endParaRPr lang="en-US" dirty="0"/>
          </a:p>
        </p:txBody>
      </p:sp>
    </p:spTree>
    <p:extLst>
      <p:ext uri="{BB962C8B-B14F-4D97-AF65-F5344CB8AC3E}">
        <p14:creationId xmlns:p14="http://schemas.microsoft.com/office/powerpoint/2010/main" val="534159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37</a:t>
            </a:fld>
            <a:endParaRPr lang="en-US" dirty="0"/>
          </a:p>
        </p:txBody>
      </p:sp>
    </p:spTree>
    <p:extLst>
      <p:ext uri="{BB962C8B-B14F-4D97-AF65-F5344CB8AC3E}">
        <p14:creationId xmlns:p14="http://schemas.microsoft.com/office/powerpoint/2010/main" val="3167977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38</a:t>
            </a:fld>
            <a:endParaRPr lang="en-US" dirty="0"/>
          </a:p>
        </p:txBody>
      </p:sp>
    </p:spTree>
    <p:extLst>
      <p:ext uri="{BB962C8B-B14F-4D97-AF65-F5344CB8AC3E}">
        <p14:creationId xmlns:p14="http://schemas.microsoft.com/office/powerpoint/2010/main" val="3167977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39</a:t>
            </a:fld>
            <a:endParaRPr lang="en-US" dirty="0"/>
          </a:p>
        </p:txBody>
      </p:sp>
    </p:spTree>
    <p:extLst>
      <p:ext uri="{BB962C8B-B14F-4D97-AF65-F5344CB8AC3E}">
        <p14:creationId xmlns:p14="http://schemas.microsoft.com/office/powerpoint/2010/main" val="3167977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40</a:t>
            </a:fld>
            <a:endParaRPr lang="en-US" dirty="0"/>
          </a:p>
        </p:txBody>
      </p:sp>
    </p:spTree>
    <p:extLst>
      <p:ext uri="{BB962C8B-B14F-4D97-AF65-F5344CB8AC3E}">
        <p14:creationId xmlns:p14="http://schemas.microsoft.com/office/powerpoint/2010/main" val="316797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matter what anyone says, its all about value...   </a:t>
            </a:r>
          </a:p>
          <a:p>
            <a:endParaRPr lang="en-US" dirty="0" smtClean="0"/>
          </a:p>
          <a:p>
            <a:r>
              <a:rPr lang="en-US" dirty="0" smtClean="0"/>
              <a:t>This will become apparent as we wonder</a:t>
            </a:r>
            <a:r>
              <a:rPr lang="en-US" baseline="0" dirty="0" smtClean="0"/>
              <a:t> through the next hour.</a:t>
            </a:r>
          </a:p>
          <a:p>
            <a:endParaRPr lang="en-US" baseline="0" dirty="0" smtClean="0"/>
          </a:p>
          <a:p>
            <a:endParaRPr lang="en-US" baseline="0" dirty="0" smtClean="0"/>
          </a:p>
          <a:p>
            <a:r>
              <a:rPr lang="en-US" baseline="0" dirty="0" smtClean="0"/>
              <a:t>But FIRST</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4</a:t>
            </a:fld>
            <a:endParaRPr lang="en-US" dirty="0"/>
          </a:p>
        </p:txBody>
      </p:sp>
    </p:spTree>
    <p:extLst>
      <p:ext uri="{BB962C8B-B14F-4D97-AF65-F5344CB8AC3E}">
        <p14:creationId xmlns:p14="http://schemas.microsoft.com/office/powerpoint/2010/main" val="1467812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a:t>
            </a:r>
            <a:r>
              <a:rPr lang="en-US" baseline="0" dirty="0" smtClean="0"/>
              <a:t> side</a:t>
            </a:r>
          </a:p>
          <a:p>
            <a:endParaRPr lang="en-US" baseline="0" dirty="0" smtClean="0"/>
          </a:p>
          <a:p>
            <a:pPr marL="228600" indent="-228600">
              <a:buAutoNum type="arabicParenR"/>
            </a:pPr>
            <a:r>
              <a:rPr lang="en-US" baseline="0" dirty="0" smtClean="0"/>
              <a:t>No two building are identical</a:t>
            </a:r>
            <a:r>
              <a:rPr lang="mr-IN" baseline="0" dirty="0" smtClean="0"/>
              <a:t>…</a:t>
            </a:r>
            <a:endParaRPr lang="en-US" baseline="0" dirty="0" smtClean="0"/>
          </a:p>
          <a:p>
            <a:pPr marL="228600" indent="-228600">
              <a:buAutoNum type="arabicParenR"/>
            </a:pPr>
            <a:r>
              <a:rPr lang="en-US" baseline="0" dirty="0" smtClean="0"/>
              <a:t>The sales are historical by their very nature</a:t>
            </a:r>
          </a:p>
          <a:p>
            <a:pPr marL="228600" indent="-228600">
              <a:buAutoNum type="arabicParenR"/>
            </a:pPr>
            <a:r>
              <a:rPr lang="en-US" baseline="0" dirty="0" smtClean="0"/>
              <a:t>The amenities included and not just the age can be an issue</a:t>
            </a:r>
          </a:p>
          <a:p>
            <a:pPr marL="228600" indent="-228600">
              <a:buAutoNum type="arabicParenR"/>
            </a:pPr>
            <a:r>
              <a:rPr lang="en-US" baseline="0" dirty="0" smtClean="0"/>
              <a:t>Locationally very different  </a:t>
            </a: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41</a:t>
            </a:fld>
            <a:endParaRPr lang="en-US" dirty="0"/>
          </a:p>
        </p:txBody>
      </p:sp>
    </p:spTree>
    <p:extLst>
      <p:ext uri="{BB962C8B-B14F-4D97-AF65-F5344CB8AC3E}">
        <p14:creationId xmlns:p14="http://schemas.microsoft.com/office/powerpoint/2010/main" val="3167977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a:t>
            </a:r>
            <a:r>
              <a:rPr lang="en-US" baseline="0" dirty="0" smtClean="0"/>
              <a:t> side</a:t>
            </a:r>
          </a:p>
          <a:p>
            <a:endParaRPr lang="en-US" baseline="0" dirty="0" smtClean="0"/>
          </a:p>
          <a:p>
            <a:pPr marL="228600" indent="-228600">
              <a:buAutoNum type="arabicParenR"/>
            </a:pPr>
            <a:r>
              <a:rPr lang="en-US" baseline="0" dirty="0" smtClean="0"/>
              <a:t>No two building are identical</a:t>
            </a:r>
            <a:r>
              <a:rPr lang="mr-IN" baseline="0" dirty="0" smtClean="0"/>
              <a:t>…</a:t>
            </a:r>
            <a:endParaRPr lang="en-US" baseline="0" dirty="0" smtClean="0"/>
          </a:p>
          <a:p>
            <a:pPr marL="228600" indent="-228600">
              <a:buAutoNum type="arabicParenR"/>
            </a:pPr>
            <a:r>
              <a:rPr lang="en-US" baseline="0" dirty="0" smtClean="0"/>
              <a:t>The sales are historical by their very nature</a:t>
            </a:r>
          </a:p>
          <a:p>
            <a:pPr marL="228600" indent="-228600">
              <a:buAutoNum type="arabicParenR"/>
            </a:pPr>
            <a:r>
              <a:rPr lang="en-US" baseline="0" dirty="0" smtClean="0"/>
              <a:t>The amenities included and not just the age can be an issue</a:t>
            </a:r>
          </a:p>
          <a:p>
            <a:pPr marL="228600" indent="-228600">
              <a:buAutoNum type="arabicParenR"/>
            </a:pPr>
            <a:r>
              <a:rPr lang="en-US" baseline="0" dirty="0" smtClean="0"/>
              <a:t>Locationally very different  </a:t>
            </a: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42</a:t>
            </a:fld>
            <a:endParaRPr lang="en-US" dirty="0"/>
          </a:p>
        </p:txBody>
      </p:sp>
    </p:spTree>
    <p:extLst>
      <p:ext uri="{BB962C8B-B14F-4D97-AF65-F5344CB8AC3E}">
        <p14:creationId xmlns:p14="http://schemas.microsoft.com/office/powerpoint/2010/main" val="316797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Geographically does that make a difference from the evaluation point of view</a:t>
            </a:r>
            <a:r>
              <a:rPr lang="mr-IN" dirty="0" smtClean="0"/>
              <a:t>…</a:t>
            </a:r>
            <a:r>
              <a:rPr lang="en-US" dirty="0" smtClean="0"/>
              <a:t> potentially</a:t>
            </a:r>
          </a:p>
          <a:p>
            <a:r>
              <a:rPr lang="en-US" dirty="0" smtClean="0"/>
              <a:t>If you are a board member or from management would that make a difference in this talk we’re trying focus on expenses?</a:t>
            </a: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5</a:t>
            </a:fld>
            <a:endParaRPr lang="en-US" dirty="0"/>
          </a:p>
        </p:txBody>
      </p:sp>
    </p:spTree>
    <p:extLst>
      <p:ext uri="{BB962C8B-B14F-4D97-AF65-F5344CB8AC3E}">
        <p14:creationId xmlns:p14="http://schemas.microsoft.com/office/powerpoint/2010/main" val="218640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8</a:t>
            </a:fld>
            <a:endParaRPr lang="en-US" dirty="0"/>
          </a:p>
        </p:txBody>
      </p:sp>
    </p:spTree>
    <p:extLst>
      <p:ext uri="{BB962C8B-B14F-4D97-AF65-F5344CB8AC3E}">
        <p14:creationId xmlns:p14="http://schemas.microsoft.com/office/powerpoint/2010/main" val="4240009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items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value buildings for all sorts of reasons</a:t>
            </a:r>
            <a:r>
              <a:rPr lang="mr-IN" baseline="0" dirty="0" smtClean="0"/>
              <a:t>…</a:t>
            </a:r>
            <a:r>
              <a:rPr lang="en-US" baseline="0" dirty="0" smtClean="0"/>
              <a:t>  Peoria, Illinois.</a:t>
            </a:r>
          </a:p>
          <a:p>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9</a:t>
            </a:fld>
            <a:endParaRPr lang="en-US" dirty="0"/>
          </a:p>
        </p:txBody>
      </p:sp>
    </p:spTree>
    <p:extLst>
      <p:ext uri="{BB962C8B-B14F-4D97-AF65-F5344CB8AC3E}">
        <p14:creationId xmlns:p14="http://schemas.microsoft.com/office/powerpoint/2010/main" val="350908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road nap we will establish which approach to value are the most appropriate.</a:t>
            </a: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10</a:t>
            </a:fld>
            <a:endParaRPr lang="en-US" dirty="0"/>
          </a:p>
        </p:txBody>
      </p:sp>
    </p:spTree>
    <p:extLst>
      <p:ext uri="{BB962C8B-B14F-4D97-AF65-F5344CB8AC3E}">
        <p14:creationId xmlns:p14="http://schemas.microsoft.com/office/powerpoint/2010/main" val="418382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30 East Balbo Avenue</a:t>
            </a:r>
            <a:r>
              <a:rPr lang="en-US" dirty="0" smtClean="0"/>
              <a:t> </a:t>
            </a:r>
            <a:r>
              <a:rPr lang="en-US" sz="1200" b="1" i="0" u="none" strike="noStrike" kern="1200" dirty="0" smtClean="0">
                <a:solidFill>
                  <a:schemeClr val="tx1"/>
                </a:solidFill>
                <a:effectLst/>
                <a:latin typeface="+mn-lt"/>
                <a:ea typeface="+mn-ea"/>
                <a:cs typeface="+mn-cs"/>
              </a:rPr>
              <a:t>Chicago, Illinois 60605</a:t>
            </a:r>
            <a:r>
              <a:rPr lang="en-US" dirty="0" smtClean="0"/>
              <a:t> </a:t>
            </a:r>
          </a:p>
          <a:p>
            <a:r>
              <a:rPr lang="nb-NO" sz="1200" b="0" i="0" u="none" strike="noStrike" kern="1200" dirty="0" smtClean="0">
                <a:solidFill>
                  <a:schemeClr val="tx1"/>
                </a:solidFill>
                <a:effectLst/>
                <a:latin typeface="+mn-lt"/>
                <a:ea typeface="+mn-ea"/>
                <a:cs typeface="+mn-cs"/>
              </a:rPr>
              <a:t>Studio</a:t>
            </a:r>
            <a:r>
              <a:rPr lang="nb-NO" dirty="0" smtClean="0"/>
              <a:t> </a:t>
            </a:r>
            <a:r>
              <a:rPr lang="nb-NO" sz="1200" b="0" i="0" u="none" strike="noStrike" kern="1200" dirty="0" smtClean="0">
                <a:solidFill>
                  <a:schemeClr val="tx1"/>
                </a:solidFill>
                <a:effectLst/>
                <a:latin typeface="+mn-lt"/>
                <a:ea typeface="+mn-ea"/>
                <a:cs typeface="+mn-cs"/>
              </a:rPr>
              <a:t>27</a:t>
            </a:r>
            <a:r>
              <a:rPr lang="nb-NO" dirty="0" smtClean="0"/>
              <a:t> </a:t>
            </a:r>
            <a:r>
              <a:rPr lang="nb-NO" sz="1200" b="0" i="0" u="none" strike="noStrike" kern="1200" dirty="0" smtClean="0">
                <a:solidFill>
                  <a:schemeClr val="tx1"/>
                </a:solidFill>
                <a:effectLst/>
                <a:latin typeface="+mn-lt"/>
                <a:ea typeface="+mn-ea"/>
                <a:cs typeface="+mn-cs"/>
              </a:rPr>
              <a:t>405 SF</a:t>
            </a:r>
            <a:r>
              <a:rPr lang="nb-NO" dirty="0" smtClean="0"/>
              <a:t> </a:t>
            </a:r>
          </a:p>
          <a:p>
            <a:r>
              <a:rPr lang="nb-NO" sz="1200" b="0" i="0" u="none" strike="noStrike" kern="1200" dirty="0" smtClean="0">
                <a:solidFill>
                  <a:schemeClr val="tx1"/>
                </a:solidFill>
                <a:effectLst/>
                <a:latin typeface="+mn-lt"/>
                <a:ea typeface="+mn-ea"/>
                <a:cs typeface="+mn-cs"/>
              </a:rPr>
              <a:t>1Bed</a:t>
            </a:r>
            <a:r>
              <a:rPr lang="nb-NO" dirty="0" smtClean="0"/>
              <a:t> </a:t>
            </a:r>
            <a:r>
              <a:rPr lang="nb-NO" sz="1200" b="0" i="0" u="none" strike="noStrike" kern="1200" dirty="0" smtClean="0">
                <a:solidFill>
                  <a:schemeClr val="tx1"/>
                </a:solidFill>
                <a:effectLst/>
                <a:latin typeface="+mn-lt"/>
                <a:ea typeface="+mn-ea"/>
                <a:cs typeface="+mn-cs"/>
              </a:rPr>
              <a:t>26</a:t>
            </a:r>
            <a:r>
              <a:rPr lang="nb-NO" dirty="0" smtClean="0"/>
              <a:t> </a:t>
            </a:r>
            <a:r>
              <a:rPr lang="nb-NO" sz="1200" b="0" i="0" u="none" strike="noStrike" kern="1200" dirty="0" smtClean="0">
                <a:solidFill>
                  <a:schemeClr val="tx1"/>
                </a:solidFill>
                <a:effectLst/>
                <a:latin typeface="+mn-lt"/>
                <a:ea typeface="+mn-ea"/>
                <a:cs typeface="+mn-cs"/>
              </a:rPr>
              <a:t>508 SF</a:t>
            </a:r>
            <a:r>
              <a:rPr lang="nb-NO" dirty="0" smtClean="0"/>
              <a:t> </a:t>
            </a:r>
          </a:p>
          <a:p>
            <a:r>
              <a:rPr lang="nb-NO" sz="1200" b="0" i="0" u="none" strike="noStrike" kern="1200" dirty="0" smtClean="0">
                <a:solidFill>
                  <a:schemeClr val="tx1"/>
                </a:solidFill>
                <a:effectLst/>
                <a:latin typeface="+mn-lt"/>
                <a:ea typeface="+mn-ea"/>
                <a:cs typeface="+mn-cs"/>
              </a:rPr>
              <a:t>2Bed</a:t>
            </a:r>
            <a:r>
              <a:rPr lang="nb-NO" dirty="0" smtClean="0"/>
              <a:t> </a:t>
            </a:r>
            <a:r>
              <a:rPr lang="nb-NO" sz="1200" b="0" i="0" u="none" strike="noStrike" kern="1200" dirty="0" smtClean="0">
                <a:solidFill>
                  <a:schemeClr val="tx1"/>
                </a:solidFill>
                <a:effectLst/>
                <a:latin typeface="+mn-lt"/>
                <a:ea typeface="+mn-ea"/>
                <a:cs typeface="+mn-cs"/>
              </a:rPr>
              <a:t>55</a:t>
            </a:r>
            <a:r>
              <a:rPr lang="nb-NO" dirty="0" smtClean="0"/>
              <a:t> </a:t>
            </a:r>
            <a:r>
              <a:rPr lang="nb-NO" sz="1200" b="0" i="0" u="none" strike="noStrike" kern="1200" dirty="0" smtClean="0">
                <a:solidFill>
                  <a:schemeClr val="tx1"/>
                </a:solidFill>
                <a:effectLst/>
                <a:latin typeface="+mn-lt"/>
                <a:ea typeface="+mn-ea"/>
                <a:cs typeface="+mn-cs"/>
              </a:rPr>
              <a:t>889 SF</a:t>
            </a:r>
            <a:r>
              <a:rPr lang="nb-NO" dirty="0" smtClean="0"/>
              <a:t> </a:t>
            </a:r>
          </a:p>
          <a:p>
            <a:r>
              <a:rPr lang="nb-NO" sz="1200" b="0" i="0" u="none" strike="noStrike" kern="1200" dirty="0" smtClean="0">
                <a:solidFill>
                  <a:schemeClr val="tx1"/>
                </a:solidFill>
                <a:effectLst/>
                <a:latin typeface="+mn-lt"/>
                <a:ea typeface="+mn-ea"/>
                <a:cs typeface="+mn-cs"/>
              </a:rPr>
              <a:t>3Bed</a:t>
            </a:r>
            <a:r>
              <a:rPr lang="nb-NO" dirty="0" smtClean="0"/>
              <a:t> </a:t>
            </a:r>
            <a:r>
              <a:rPr lang="nb-NO" sz="1200" b="0" i="0" u="none" strike="noStrike" kern="1200" dirty="0" smtClean="0">
                <a:solidFill>
                  <a:schemeClr val="tx1"/>
                </a:solidFill>
                <a:effectLst/>
                <a:latin typeface="+mn-lt"/>
                <a:ea typeface="+mn-ea"/>
                <a:cs typeface="+mn-cs"/>
              </a:rPr>
              <a:t>13</a:t>
            </a:r>
            <a:r>
              <a:rPr lang="nb-NO" dirty="0" smtClean="0"/>
              <a:t> </a:t>
            </a:r>
            <a:r>
              <a:rPr lang="nb-NO" sz="1200" b="0" i="0" u="none" strike="noStrike" kern="1200" dirty="0" smtClean="0">
                <a:solidFill>
                  <a:schemeClr val="tx1"/>
                </a:solidFill>
                <a:effectLst/>
                <a:latin typeface="+mn-lt"/>
                <a:ea typeface="+mn-ea"/>
                <a:cs typeface="+mn-cs"/>
              </a:rPr>
              <a:t>1,150 SF</a:t>
            </a:r>
            <a:r>
              <a:rPr lang="nb-NO" dirty="0" smtClean="0"/>
              <a:t> </a:t>
            </a:r>
          </a:p>
          <a:p>
            <a:r>
              <a:rPr lang="nb-NO" sz="1200" b="0" i="0" u="sng" strike="noStrike" kern="1200" dirty="0" smtClean="0">
                <a:solidFill>
                  <a:schemeClr val="tx1"/>
                </a:solidFill>
                <a:effectLst/>
                <a:latin typeface="+mn-lt"/>
                <a:ea typeface="+mn-ea"/>
                <a:cs typeface="+mn-cs"/>
              </a:rPr>
              <a:t>4Bed</a:t>
            </a:r>
            <a:r>
              <a:rPr lang="nb-NO" dirty="0" smtClean="0"/>
              <a:t> </a:t>
            </a:r>
            <a:r>
              <a:rPr lang="nb-NO" sz="1200" b="0" i="0" u="sng" strike="noStrike" kern="1200" dirty="0" smtClean="0">
                <a:solidFill>
                  <a:schemeClr val="tx1"/>
                </a:solidFill>
                <a:effectLst/>
                <a:latin typeface="+mn-lt"/>
                <a:ea typeface="+mn-ea"/>
                <a:cs typeface="+mn-cs"/>
              </a:rPr>
              <a:t>13</a:t>
            </a:r>
            <a:r>
              <a:rPr lang="nb-NO" dirty="0" smtClean="0"/>
              <a:t> </a:t>
            </a:r>
            <a:r>
              <a:rPr lang="nb-NO" sz="1200" b="0" i="0" u="sng" strike="noStrike" kern="1200" dirty="0" smtClean="0">
                <a:solidFill>
                  <a:schemeClr val="tx1"/>
                </a:solidFill>
                <a:effectLst/>
                <a:latin typeface="+mn-lt"/>
                <a:ea typeface="+mn-ea"/>
                <a:cs typeface="+mn-cs"/>
              </a:rPr>
              <a:t>1,400 SF</a:t>
            </a:r>
            <a:r>
              <a:rPr lang="nb-NO" dirty="0" smtClean="0"/>
              <a:t> </a:t>
            </a: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16</a:t>
            </a:fld>
            <a:endParaRPr lang="en-US" dirty="0"/>
          </a:p>
        </p:txBody>
      </p:sp>
    </p:spTree>
    <p:extLst>
      <p:ext uri="{BB962C8B-B14F-4D97-AF65-F5344CB8AC3E}">
        <p14:creationId xmlns:p14="http://schemas.microsoft.com/office/powerpoint/2010/main" val="121949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5006 South Blackstone Avenue</a:t>
            </a:r>
            <a:r>
              <a:rPr lang="en-US" dirty="0" smtClean="0"/>
              <a:t> </a:t>
            </a:r>
            <a:r>
              <a:rPr lang="en-US" sz="1200" b="1" i="0" u="none" strike="noStrike" kern="1200" dirty="0" smtClean="0">
                <a:solidFill>
                  <a:schemeClr val="tx1"/>
                </a:solidFill>
                <a:effectLst/>
                <a:latin typeface="+mn-lt"/>
                <a:ea typeface="+mn-ea"/>
                <a:cs typeface="+mn-cs"/>
              </a:rPr>
              <a:t>Chicago, Illinois 60615</a:t>
            </a:r>
            <a:r>
              <a:rPr lang="en-US" dirty="0" smtClean="0"/>
              <a:t> </a:t>
            </a:r>
          </a:p>
          <a:p>
            <a:r>
              <a:rPr lang="en-US" dirty="0" smtClean="0"/>
              <a:t>Mixture of studios and one bedroom units</a:t>
            </a:r>
            <a:r>
              <a:rPr lang="mr-IN" dirty="0" smtClean="0"/>
              <a:t>…</a:t>
            </a:r>
            <a:endParaRPr lang="en-US" dirty="0" smtClean="0"/>
          </a:p>
          <a:p>
            <a:r>
              <a:rPr lang="en-US" dirty="0" smtClean="0"/>
              <a:t>The NOI</a:t>
            </a:r>
            <a:r>
              <a:rPr lang="en-US" baseline="0" dirty="0" smtClean="0"/>
              <a:t> was actually C. $46,000 on revenues of $162,000 </a:t>
            </a:r>
          </a:p>
          <a:p>
            <a:endParaRPr lang="en-US" baseline="0" dirty="0" smtClean="0"/>
          </a:p>
          <a:p>
            <a:r>
              <a:rPr lang="en-US" baseline="0" dirty="0" smtClean="0"/>
              <a:t>From different sources the MV was around $1,360,000</a:t>
            </a:r>
          </a:p>
          <a:p>
            <a:endParaRPr lang="en-US" baseline="0" dirty="0" smtClean="0"/>
          </a:p>
          <a:p>
            <a:r>
              <a:rPr lang="en-US" baseline="0" dirty="0" smtClean="0"/>
              <a:t>Cap Ex expenses (building reserves)</a:t>
            </a:r>
          </a:p>
          <a:p>
            <a:r>
              <a:rPr lang="en-US" baseline="0" dirty="0" smtClean="0"/>
              <a:t>Return on Equity</a:t>
            </a:r>
          </a:p>
          <a:p>
            <a:r>
              <a:rPr lang="en-US" baseline="0" dirty="0" smtClean="0"/>
              <a:t>Mortgage!  All out of $46,000</a:t>
            </a:r>
            <a:endParaRPr lang="en-US" dirty="0"/>
          </a:p>
        </p:txBody>
      </p:sp>
      <p:sp>
        <p:nvSpPr>
          <p:cNvPr id="4" name="Slide Number Placeholder 3"/>
          <p:cNvSpPr>
            <a:spLocks noGrp="1"/>
          </p:cNvSpPr>
          <p:nvPr>
            <p:ph type="sldNum" sz="quarter" idx="10"/>
          </p:nvPr>
        </p:nvSpPr>
        <p:spPr/>
        <p:txBody>
          <a:bodyPr/>
          <a:lstStyle/>
          <a:p>
            <a:fld id="{872B8FFD-DED3-F445-BDFD-4855E25E5E81}" type="slidenum">
              <a:rPr lang="en-US" smtClean="0"/>
              <a:t>17</a:t>
            </a:fld>
            <a:endParaRPr lang="en-US" dirty="0"/>
          </a:p>
        </p:txBody>
      </p:sp>
    </p:spTree>
    <p:extLst>
      <p:ext uri="{BB962C8B-B14F-4D97-AF65-F5344CB8AC3E}">
        <p14:creationId xmlns:p14="http://schemas.microsoft.com/office/powerpoint/2010/main" val="121949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4ECCE5-AF95-2140-80F1-A2175E0D4EC9}" type="datetimeFigureOut">
              <a:rPr lang="en-US" smtClean="0"/>
              <a:t>10/19/19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F755BF-595F-E144-A76B-39D2FAB38B67}" type="slidenum">
              <a:rPr lang="en-US" smtClean="0"/>
              <a:t>‹#›</a:t>
            </a:fld>
            <a:endParaRPr lang="en-US" dirty="0"/>
          </a:p>
        </p:txBody>
      </p:sp>
    </p:spTree>
    <p:extLst>
      <p:ext uri="{BB962C8B-B14F-4D97-AF65-F5344CB8AC3E}">
        <p14:creationId xmlns:p14="http://schemas.microsoft.com/office/powerpoint/2010/main" val="377978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ECCE5-AF95-2140-80F1-A2175E0D4EC9}" type="datetimeFigureOut">
              <a:rPr lang="en-US" smtClean="0"/>
              <a:t>10/19/19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F755BF-595F-E144-A76B-39D2FAB38B67}" type="slidenum">
              <a:rPr lang="en-US" smtClean="0"/>
              <a:t>‹#›</a:t>
            </a:fld>
            <a:endParaRPr lang="en-US" dirty="0"/>
          </a:p>
        </p:txBody>
      </p:sp>
    </p:spTree>
    <p:extLst>
      <p:ext uri="{BB962C8B-B14F-4D97-AF65-F5344CB8AC3E}">
        <p14:creationId xmlns:p14="http://schemas.microsoft.com/office/powerpoint/2010/main" val="331585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ECCE5-AF95-2140-80F1-A2175E0D4EC9}" type="datetimeFigureOut">
              <a:rPr lang="en-US" smtClean="0"/>
              <a:t>10/19/19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F755BF-595F-E144-A76B-39D2FAB38B67}" type="slidenum">
              <a:rPr lang="en-US" smtClean="0"/>
              <a:t>‹#›</a:t>
            </a:fld>
            <a:endParaRPr lang="en-US" dirty="0"/>
          </a:p>
        </p:txBody>
      </p:sp>
    </p:spTree>
    <p:extLst>
      <p:ext uri="{BB962C8B-B14F-4D97-AF65-F5344CB8AC3E}">
        <p14:creationId xmlns:p14="http://schemas.microsoft.com/office/powerpoint/2010/main" val="328277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ECCE5-AF95-2140-80F1-A2175E0D4EC9}" type="datetimeFigureOut">
              <a:rPr lang="en-US" smtClean="0"/>
              <a:t>10/19/19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F755BF-595F-E144-A76B-39D2FAB38B67}" type="slidenum">
              <a:rPr lang="en-US" smtClean="0"/>
              <a:t>‹#›</a:t>
            </a:fld>
            <a:endParaRPr lang="en-US" dirty="0"/>
          </a:p>
        </p:txBody>
      </p:sp>
    </p:spTree>
    <p:extLst>
      <p:ext uri="{BB962C8B-B14F-4D97-AF65-F5344CB8AC3E}">
        <p14:creationId xmlns:p14="http://schemas.microsoft.com/office/powerpoint/2010/main" val="3686367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4ECCE5-AF95-2140-80F1-A2175E0D4EC9}" type="datetimeFigureOut">
              <a:rPr lang="en-US" smtClean="0"/>
              <a:t>10/19/19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F755BF-595F-E144-A76B-39D2FAB38B67}" type="slidenum">
              <a:rPr lang="en-US" smtClean="0"/>
              <a:t>‹#›</a:t>
            </a:fld>
            <a:endParaRPr lang="en-US" dirty="0"/>
          </a:p>
        </p:txBody>
      </p:sp>
    </p:spTree>
    <p:extLst>
      <p:ext uri="{BB962C8B-B14F-4D97-AF65-F5344CB8AC3E}">
        <p14:creationId xmlns:p14="http://schemas.microsoft.com/office/powerpoint/2010/main" val="316120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4ECCE5-AF95-2140-80F1-A2175E0D4EC9}" type="datetimeFigureOut">
              <a:rPr lang="en-US" smtClean="0"/>
              <a:t>10/19/19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F755BF-595F-E144-A76B-39D2FAB38B67}" type="slidenum">
              <a:rPr lang="en-US" smtClean="0"/>
              <a:t>‹#›</a:t>
            </a:fld>
            <a:endParaRPr lang="en-US" dirty="0"/>
          </a:p>
        </p:txBody>
      </p:sp>
    </p:spTree>
    <p:extLst>
      <p:ext uri="{BB962C8B-B14F-4D97-AF65-F5344CB8AC3E}">
        <p14:creationId xmlns:p14="http://schemas.microsoft.com/office/powerpoint/2010/main" val="241309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4ECCE5-AF95-2140-80F1-A2175E0D4EC9}" type="datetimeFigureOut">
              <a:rPr lang="en-US" smtClean="0"/>
              <a:t>10/19/19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F755BF-595F-E144-A76B-39D2FAB38B67}" type="slidenum">
              <a:rPr lang="en-US" smtClean="0"/>
              <a:t>‹#›</a:t>
            </a:fld>
            <a:endParaRPr lang="en-US" dirty="0"/>
          </a:p>
        </p:txBody>
      </p:sp>
    </p:spTree>
    <p:extLst>
      <p:ext uri="{BB962C8B-B14F-4D97-AF65-F5344CB8AC3E}">
        <p14:creationId xmlns:p14="http://schemas.microsoft.com/office/powerpoint/2010/main" val="421289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4ECCE5-AF95-2140-80F1-A2175E0D4EC9}" type="datetimeFigureOut">
              <a:rPr lang="en-US" smtClean="0"/>
              <a:t>10/19/19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F755BF-595F-E144-A76B-39D2FAB38B67}" type="slidenum">
              <a:rPr lang="en-US" smtClean="0"/>
              <a:t>‹#›</a:t>
            </a:fld>
            <a:endParaRPr lang="en-US" dirty="0"/>
          </a:p>
        </p:txBody>
      </p:sp>
    </p:spTree>
    <p:extLst>
      <p:ext uri="{BB962C8B-B14F-4D97-AF65-F5344CB8AC3E}">
        <p14:creationId xmlns:p14="http://schemas.microsoft.com/office/powerpoint/2010/main" val="99763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ECCE5-AF95-2140-80F1-A2175E0D4EC9}" type="datetimeFigureOut">
              <a:rPr lang="en-US" smtClean="0"/>
              <a:t>10/19/19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F755BF-595F-E144-A76B-39D2FAB38B67}" type="slidenum">
              <a:rPr lang="en-US" smtClean="0"/>
              <a:t>‹#›</a:t>
            </a:fld>
            <a:endParaRPr lang="en-US" dirty="0"/>
          </a:p>
        </p:txBody>
      </p:sp>
    </p:spTree>
    <p:extLst>
      <p:ext uri="{BB962C8B-B14F-4D97-AF65-F5344CB8AC3E}">
        <p14:creationId xmlns:p14="http://schemas.microsoft.com/office/powerpoint/2010/main" val="119997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4ECCE5-AF95-2140-80F1-A2175E0D4EC9}" type="datetimeFigureOut">
              <a:rPr lang="en-US" smtClean="0"/>
              <a:t>10/19/19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F755BF-595F-E144-A76B-39D2FAB38B67}" type="slidenum">
              <a:rPr lang="en-US" smtClean="0"/>
              <a:t>‹#›</a:t>
            </a:fld>
            <a:endParaRPr lang="en-US" dirty="0"/>
          </a:p>
        </p:txBody>
      </p:sp>
    </p:spTree>
    <p:extLst>
      <p:ext uri="{BB962C8B-B14F-4D97-AF65-F5344CB8AC3E}">
        <p14:creationId xmlns:p14="http://schemas.microsoft.com/office/powerpoint/2010/main" val="319537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4ECCE5-AF95-2140-80F1-A2175E0D4EC9}" type="datetimeFigureOut">
              <a:rPr lang="en-US" smtClean="0"/>
              <a:t>10/19/19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F755BF-595F-E144-A76B-39D2FAB38B67}" type="slidenum">
              <a:rPr lang="en-US" smtClean="0"/>
              <a:t>‹#›</a:t>
            </a:fld>
            <a:endParaRPr lang="en-US" dirty="0"/>
          </a:p>
        </p:txBody>
      </p:sp>
    </p:spTree>
    <p:extLst>
      <p:ext uri="{BB962C8B-B14F-4D97-AF65-F5344CB8AC3E}">
        <p14:creationId xmlns:p14="http://schemas.microsoft.com/office/powerpoint/2010/main" val="27186096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ECCE5-AF95-2140-80F1-A2175E0D4EC9}" type="datetimeFigureOut">
              <a:rPr lang="en-US" smtClean="0"/>
              <a:t>10/19/19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755BF-595F-E144-A76B-39D2FAB38B67}" type="slidenum">
              <a:rPr lang="en-US" smtClean="0"/>
              <a:t>‹#›</a:t>
            </a:fld>
            <a:endParaRPr lang="en-US" dirty="0"/>
          </a:p>
        </p:txBody>
      </p:sp>
    </p:spTree>
    <p:extLst>
      <p:ext uri="{BB962C8B-B14F-4D97-AF65-F5344CB8AC3E}">
        <p14:creationId xmlns:p14="http://schemas.microsoft.com/office/powerpoint/2010/main" val="3115357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hart" Target="../charts/chart1.xm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3" Type="http://schemas.openxmlformats.org/officeDocument/2006/relationships/hyperlink" Target="https://www.merriam-webster.com/dictionary/valuing" TargetMode="External"/><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2667000"/>
            <a:ext cx="8343899" cy="2095500"/>
          </a:xfrm>
          <a:solidFill>
            <a:schemeClr val="accent4">
              <a:lumMod val="60000"/>
              <a:lumOff val="40000"/>
            </a:schemeClr>
          </a:solidFill>
          <a:ln w="57150" cmpd="sng">
            <a:solidFill>
              <a:schemeClr val="accent4">
                <a:lumMod val="75000"/>
              </a:schemeClr>
            </a:solidFill>
          </a:ln>
          <a:effectLst>
            <a:glow rad="101600">
              <a:schemeClr val="accent4">
                <a:lumMod val="75000"/>
                <a:alpha val="75000"/>
              </a:schemeClr>
            </a:glow>
          </a:effectLst>
        </p:spPr>
        <p:txBody>
          <a:bodyPr>
            <a:normAutofit/>
          </a:bodyPr>
          <a:lstStyle/>
          <a:p>
            <a:r>
              <a:rPr lang="en-US" sz="3200" dirty="0" smtClean="0">
                <a:latin typeface="Times Bold"/>
                <a:cs typeface="Times Bold"/>
              </a:rPr>
              <a:t>Financing/Financial Management and Its </a:t>
            </a:r>
            <a:r>
              <a:rPr lang="en-US" sz="3200" dirty="0" smtClean="0">
                <a:latin typeface="Times Bold"/>
                <a:cs typeface="Times Bold"/>
              </a:rPr>
              <a:t>Effects</a:t>
            </a:r>
            <a:endParaRPr lang="en-US" sz="3200" dirty="0">
              <a:latin typeface="Times Bold"/>
              <a:cs typeface="Times Bold"/>
            </a:endParaRPr>
          </a:p>
        </p:txBody>
      </p:sp>
      <p:sp>
        <p:nvSpPr>
          <p:cNvPr id="3" name="Subtitle 2"/>
          <p:cNvSpPr>
            <a:spLocks noGrp="1"/>
          </p:cNvSpPr>
          <p:nvPr>
            <p:ph type="subTitle" idx="1"/>
          </p:nvPr>
        </p:nvSpPr>
        <p:spPr>
          <a:xfrm>
            <a:off x="4889500" y="4864100"/>
            <a:ext cx="3759200" cy="1308100"/>
          </a:xfrm>
        </p:spPr>
        <p:txBody>
          <a:bodyPr>
            <a:normAutofit lnSpcReduction="10000"/>
          </a:bodyPr>
          <a:lstStyle/>
          <a:p>
            <a:pPr algn="r"/>
            <a:endParaRPr lang="en-US" sz="2400" dirty="0" smtClean="0">
              <a:solidFill>
                <a:srgbClr val="000000"/>
              </a:solidFill>
            </a:endParaRPr>
          </a:p>
          <a:p>
            <a:pPr algn="r"/>
            <a:r>
              <a:rPr lang="en-US" sz="2400" dirty="0" smtClean="0">
                <a:solidFill>
                  <a:srgbClr val="000000"/>
                </a:solidFill>
              </a:rPr>
              <a:t>Present by:</a:t>
            </a:r>
          </a:p>
          <a:p>
            <a:pPr algn="r"/>
            <a:r>
              <a:rPr lang="en-US" sz="2400" dirty="0" smtClean="0">
                <a:solidFill>
                  <a:srgbClr val="000000"/>
                </a:solidFill>
              </a:rPr>
              <a:t>John O’Dwyer, MAI, MRICS</a:t>
            </a:r>
            <a:endParaRPr lang="en-US" sz="2400" dirty="0">
              <a:solidFill>
                <a:srgbClr val="000000"/>
              </a:solidFill>
            </a:endParaRPr>
          </a:p>
        </p:txBody>
      </p:sp>
      <p:pic>
        <p:nvPicPr>
          <p:cNvPr id="4" name="Picture 3" descr="Screen Shot 2019-10-14 at 5.36.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381000"/>
            <a:ext cx="5575300" cy="1562100"/>
          </a:xfrm>
          <a:prstGeom prst="rect">
            <a:avLst/>
          </a:prstGeom>
        </p:spPr>
      </p:pic>
      <p:pic>
        <p:nvPicPr>
          <p:cNvPr id="5" name="Picture 4" descr="Screen Shot 2019-10-14 at 5.37.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300" y="139700"/>
            <a:ext cx="2616200" cy="2336800"/>
          </a:xfrm>
          <a:prstGeom prst="rect">
            <a:avLst/>
          </a:prstGeom>
        </p:spPr>
      </p:pic>
      <p:pic>
        <p:nvPicPr>
          <p:cNvPr id="6" name="Picture 5"/>
          <p:cNvPicPr>
            <a:picLocks noChangeAspect="1"/>
          </p:cNvPicPr>
          <p:nvPr/>
        </p:nvPicPr>
        <p:blipFill>
          <a:blip r:embed="rId4"/>
          <a:stretch>
            <a:fillRect/>
          </a:stretch>
        </p:blipFill>
        <p:spPr>
          <a:xfrm>
            <a:off x="685800" y="5232400"/>
            <a:ext cx="1676400" cy="1181100"/>
          </a:xfrm>
          <a:prstGeom prst="rect">
            <a:avLst/>
          </a:prstGeom>
        </p:spPr>
      </p:pic>
    </p:spTree>
    <p:extLst>
      <p:ext uri="{BB962C8B-B14F-4D97-AF65-F5344CB8AC3E}">
        <p14:creationId xmlns:p14="http://schemas.microsoft.com/office/powerpoint/2010/main" val="2339335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smtClean="0">
                <a:solidFill>
                  <a:srgbClr val="000090"/>
                </a:solidFill>
                <a:latin typeface="Times Roman"/>
                <a:cs typeface="Times Roman"/>
              </a:rPr>
              <a:t>Establishing the approaches to value.</a:t>
            </a:r>
            <a:br>
              <a:rPr lang="en-US" dirty="0" smtClean="0">
                <a:solidFill>
                  <a:srgbClr val="000090"/>
                </a:solidFill>
                <a:latin typeface="Times Roman"/>
                <a:cs typeface="Times Roman"/>
              </a:rPr>
            </a:br>
            <a:endParaRPr lang="en-US" dirty="0">
              <a:solidFill>
                <a:srgbClr val="000090"/>
              </a:solidFill>
            </a:endParaRPr>
          </a:p>
        </p:txBody>
      </p:sp>
      <p:pic>
        <p:nvPicPr>
          <p:cNvPr id="5" name="Picture 4"/>
          <p:cNvPicPr>
            <a:picLocks noChangeAspect="1"/>
          </p:cNvPicPr>
          <p:nvPr/>
        </p:nvPicPr>
        <p:blipFill>
          <a:blip r:embed="rId3"/>
          <a:stretch>
            <a:fillRect/>
          </a:stretch>
        </p:blipFill>
        <p:spPr>
          <a:xfrm>
            <a:off x="7859428" y="5777748"/>
            <a:ext cx="1139257" cy="1080252"/>
          </a:xfrm>
          <a:prstGeom prst="rect">
            <a:avLst/>
          </a:prstGeom>
        </p:spPr>
      </p:pic>
      <p:graphicFrame>
        <p:nvGraphicFramePr>
          <p:cNvPr id="6" name="Content Placeholder 4"/>
          <p:cNvGraphicFramePr>
            <a:graphicFrameLocks noGrp="1"/>
          </p:cNvGraphicFramePr>
          <p:nvPr>
            <p:extLst>
              <p:ext uri="{D42A27DB-BD31-4B8C-83A1-F6EECF244321}">
                <p14:modId xmlns:p14="http://schemas.microsoft.com/office/powerpoint/2010/main" val="1349837308"/>
              </p:ext>
            </p:extLst>
          </p:nvPr>
        </p:nvGraphicFramePr>
        <p:xfrm>
          <a:off x="457199" y="1707243"/>
          <a:ext cx="8229601"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47557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59428" y="5777748"/>
            <a:ext cx="1139257" cy="1080252"/>
          </a:xfrm>
          <a:prstGeom prst="rect">
            <a:avLst/>
          </a:prstGeom>
        </p:spPr>
      </p:pic>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dirty="0" smtClean="0">
                <a:solidFill>
                  <a:srgbClr val="000090"/>
                </a:solidFill>
                <a:latin typeface="Times Roman"/>
                <a:cs typeface="Times Roman"/>
              </a:rPr>
              <a:t>Looking at the known fact sets of a property</a:t>
            </a:r>
            <a:endParaRPr lang="en-US" sz="3200" dirty="0">
              <a:solidFill>
                <a:srgbClr val="000090"/>
              </a:solidFill>
            </a:endParaRPr>
          </a:p>
        </p:txBody>
      </p:sp>
      <p:graphicFrame>
        <p:nvGraphicFramePr>
          <p:cNvPr id="6" name="Content Placeholder 6"/>
          <p:cNvGraphicFramePr>
            <a:graphicFrameLocks noGrp="1"/>
          </p:cNvGraphicFramePr>
          <p:nvPr>
            <p:extLst>
              <p:ext uri="{D42A27DB-BD31-4B8C-83A1-F6EECF244321}">
                <p14:modId xmlns:p14="http://schemas.microsoft.com/office/powerpoint/2010/main" val="546580348"/>
              </p:ext>
            </p:extLst>
          </p:nvPr>
        </p:nvGraphicFramePr>
        <p:xfrm>
          <a:off x="838498" y="2425433"/>
          <a:ext cx="7446743" cy="3501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3590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59036" y="5752844"/>
            <a:ext cx="1139257" cy="1080252"/>
          </a:xfrm>
          <a:prstGeom prst="rect">
            <a:avLst/>
          </a:prstGeom>
        </p:spPr>
      </p:pic>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dirty="0" smtClean="0">
                <a:solidFill>
                  <a:srgbClr val="000090"/>
                </a:solidFill>
                <a:latin typeface="Times Roman"/>
                <a:cs typeface="Times Roman"/>
              </a:rPr>
              <a:t>Looking at the known fact sets of a property</a:t>
            </a:r>
            <a:endParaRPr lang="en-US" sz="3200" dirty="0">
              <a:solidFill>
                <a:srgbClr val="000090"/>
              </a:solidFill>
            </a:endParaRPr>
          </a:p>
        </p:txBody>
      </p:sp>
      <p:graphicFrame>
        <p:nvGraphicFramePr>
          <p:cNvPr id="7" name="Content Placeholder 4"/>
          <p:cNvGraphicFramePr>
            <a:graphicFrameLocks noGrp="1"/>
          </p:cNvGraphicFramePr>
          <p:nvPr>
            <p:extLst>
              <p:ext uri="{D42A27DB-BD31-4B8C-83A1-F6EECF244321}">
                <p14:modId xmlns:p14="http://schemas.microsoft.com/office/powerpoint/2010/main" val="4293301020"/>
              </p:ext>
            </p:extLst>
          </p:nvPr>
        </p:nvGraphicFramePr>
        <p:xfrm>
          <a:off x="838143" y="2439130"/>
          <a:ext cx="7184491" cy="3788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4343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59036" y="5752844"/>
            <a:ext cx="1139257" cy="1080252"/>
          </a:xfrm>
          <a:prstGeom prst="rect">
            <a:avLst/>
          </a:prstGeom>
        </p:spPr>
      </p:pic>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dirty="0" smtClean="0">
                <a:solidFill>
                  <a:srgbClr val="000090"/>
                </a:solidFill>
                <a:latin typeface="Times Roman"/>
                <a:cs typeface="Times Roman"/>
              </a:rPr>
              <a:t>Other Interesting Observations</a:t>
            </a:r>
            <a:endParaRPr lang="en-US" sz="3200" dirty="0">
              <a:solidFill>
                <a:srgbClr val="00009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347924878"/>
              </p:ext>
            </p:extLst>
          </p:nvPr>
        </p:nvGraphicFramePr>
        <p:xfrm>
          <a:off x="1897525" y="2532516"/>
          <a:ext cx="5199530" cy="3960989"/>
        </p:xfrm>
        <a:graphic>
          <a:graphicData uri="http://schemas.openxmlformats.org/drawingml/2006/table">
            <a:tbl>
              <a:tblPr firstRow="1" bandRow="1">
                <a:tableStyleId>{00A15C55-8517-42AA-B614-E9B94910E393}</a:tableStyleId>
              </a:tblPr>
              <a:tblGrid>
                <a:gridCol w="2599765"/>
                <a:gridCol w="2599765"/>
              </a:tblGrid>
              <a:tr h="326839">
                <a:tc>
                  <a:txBody>
                    <a:bodyPr/>
                    <a:lstStyle/>
                    <a:p>
                      <a:r>
                        <a:rPr lang="en-US" dirty="0" smtClean="0"/>
                        <a:t>Amenity/Utility</a:t>
                      </a:r>
                      <a:endParaRPr lang="en-US" dirty="0"/>
                    </a:p>
                  </a:txBody>
                  <a:tcPr/>
                </a:tc>
                <a:tc>
                  <a:txBody>
                    <a:bodyPr/>
                    <a:lstStyle/>
                    <a:p>
                      <a:pPr algn="ctr"/>
                      <a:r>
                        <a:rPr lang="en-US" dirty="0" smtClean="0"/>
                        <a:t>Percentage</a:t>
                      </a:r>
                      <a:endParaRPr lang="en-US" dirty="0"/>
                    </a:p>
                  </a:txBody>
                  <a:tcPr/>
                </a:tc>
              </a:tr>
              <a:tr h="326839">
                <a:tc>
                  <a:txBody>
                    <a:bodyPr/>
                    <a:lstStyle/>
                    <a:p>
                      <a:pPr algn="l" fontAlgn="b"/>
                      <a:r>
                        <a:rPr lang="en-US" sz="2000" b="0" i="0" u="none" strike="noStrike" dirty="0">
                          <a:solidFill>
                            <a:srgbClr val="000000"/>
                          </a:solidFill>
                          <a:effectLst/>
                          <a:latin typeface="Times Bold"/>
                          <a:cs typeface="Times Bold"/>
                        </a:rPr>
                        <a:t>Pool  </a:t>
                      </a:r>
                    </a:p>
                  </a:txBody>
                  <a:tcPr marL="12700" marR="12700" marT="12700" marB="0" anchor="b"/>
                </a:tc>
                <a:tc>
                  <a:txBody>
                    <a:bodyPr/>
                    <a:lstStyle/>
                    <a:p>
                      <a:pPr algn="ctr" fontAlgn="b"/>
                      <a:r>
                        <a:rPr lang="mr-IN" sz="2000" b="0" i="0" u="none" strike="noStrike" dirty="0">
                          <a:solidFill>
                            <a:srgbClr val="000000"/>
                          </a:solidFill>
                          <a:effectLst/>
                          <a:latin typeface="Times Bold"/>
                          <a:cs typeface="Times Bold"/>
                        </a:rPr>
                        <a:t>43%</a:t>
                      </a:r>
                    </a:p>
                  </a:txBody>
                  <a:tcPr marL="12700" marR="12700" marT="12700" marB="0" anchor="b"/>
                </a:tc>
              </a:tr>
              <a:tr h="326839">
                <a:tc>
                  <a:txBody>
                    <a:bodyPr/>
                    <a:lstStyle/>
                    <a:p>
                      <a:pPr algn="l" fontAlgn="b"/>
                      <a:r>
                        <a:rPr lang="en-US" sz="2000" b="0" i="0" u="none" strike="noStrike" dirty="0">
                          <a:solidFill>
                            <a:srgbClr val="000000"/>
                          </a:solidFill>
                          <a:effectLst/>
                          <a:latin typeface="Times Bold"/>
                          <a:cs typeface="Times Bold"/>
                        </a:rPr>
                        <a:t>Recreational Building </a:t>
                      </a:r>
                    </a:p>
                  </a:txBody>
                  <a:tcPr marL="12700" marR="12700" marT="12700" marB="0" anchor="b"/>
                </a:tc>
                <a:tc>
                  <a:txBody>
                    <a:bodyPr/>
                    <a:lstStyle/>
                    <a:p>
                      <a:pPr algn="ctr" fontAlgn="b"/>
                      <a:r>
                        <a:rPr lang="mr-IN" sz="2000" b="0" i="0" u="none" strike="noStrike" dirty="0">
                          <a:solidFill>
                            <a:srgbClr val="000000"/>
                          </a:solidFill>
                          <a:effectLst/>
                          <a:latin typeface="Times Bold"/>
                          <a:cs typeface="Times Bold"/>
                        </a:rPr>
                        <a:t>25%</a:t>
                      </a:r>
                    </a:p>
                  </a:txBody>
                  <a:tcPr marL="12700" marR="12700" marT="12700" marB="0" anchor="b"/>
                </a:tc>
              </a:tr>
              <a:tr h="326839">
                <a:tc>
                  <a:txBody>
                    <a:bodyPr/>
                    <a:lstStyle/>
                    <a:p>
                      <a:pPr algn="l" fontAlgn="b"/>
                      <a:r>
                        <a:rPr lang="en-US" sz="2000" b="0" i="0" u="none" strike="noStrike" dirty="0">
                          <a:solidFill>
                            <a:srgbClr val="000000"/>
                          </a:solidFill>
                          <a:effectLst/>
                          <a:latin typeface="Times Bold"/>
                          <a:cs typeface="Times Bold"/>
                        </a:rPr>
                        <a:t>Tennis Courts </a:t>
                      </a:r>
                    </a:p>
                  </a:txBody>
                  <a:tcPr marL="12700" marR="12700" marT="12700" marB="0" anchor="b"/>
                </a:tc>
                <a:tc>
                  <a:txBody>
                    <a:bodyPr/>
                    <a:lstStyle/>
                    <a:p>
                      <a:pPr algn="ctr" fontAlgn="b"/>
                      <a:r>
                        <a:rPr lang="mr-IN" sz="2000" b="0" i="0" u="none" strike="noStrike" dirty="0">
                          <a:solidFill>
                            <a:srgbClr val="000000"/>
                          </a:solidFill>
                          <a:effectLst/>
                          <a:latin typeface="Times Bold"/>
                          <a:cs typeface="Times Bold"/>
                        </a:rPr>
                        <a:t>9%</a:t>
                      </a:r>
                    </a:p>
                  </a:txBody>
                  <a:tcPr marL="12700" marR="12700" marT="12700" marB="0" anchor="b"/>
                </a:tc>
              </a:tr>
              <a:tr h="326839">
                <a:tc>
                  <a:txBody>
                    <a:bodyPr/>
                    <a:lstStyle/>
                    <a:p>
                      <a:pPr algn="l" fontAlgn="b"/>
                      <a:r>
                        <a:rPr lang="en-US" sz="2000" b="0" i="0" u="none" strike="noStrike" dirty="0">
                          <a:solidFill>
                            <a:srgbClr val="000000"/>
                          </a:solidFill>
                          <a:effectLst/>
                          <a:latin typeface="Times Bold"/>
                          <a:cs typeface="Times Bold"/>
                        </a:rPr>
                        <a:t>Sauna </a:t>
                      </a:r>
                    </a:p>
                  </a:txBody>
                  <a:tcPr marL="12700" marR="12700" marT="12700" marB="0" anchor="b"/>
                </a:tc>
                <a:tc>
                  <a:txBody>
                    <a:bodyPr/>
                    <a:lstStyle/>
                    <a:p>
                      <a:pPr algn="ctr" fontAlgn="b"/>
                      <a:r>
                        <a:rPr lang="mr-IN" sz="2000" b="0" i="0" u="none" strike="noStrike" dirty="0">
                          <a:solidFill>
                            <a:srgbClr val="000000"/>
                          </a:solidFill>
                          <a:effectLst/>
                          <a:latin typeface="Times Bold"/>
                          <a:cs typeface="Times Bold"/>
                        </a:rPr>
                        <a:t>7%</a:t>
                      </a:r>
                    </a:p>
                  </a:txBody>
                  <a:tcPr marL="12700" marR="12700" marT="12700" marB="0" anchor="b"/>
                </a:tc>
              </a:tr>
              <a:tr h="326839">
                <a:tc>
                  <a:txBody>
                    <a:bodyPr/>
                    <a:lstStyle/>
                    <a:p>
                      <a:pPr algn="l" fontAlgn="b"/>
                      <a:r>
                        <a:rPr lang="en-US" sz="2000" b="0" i="0" u="none" strike="noStrike" dirty="0">
                          <a:solidFill>
                            <a:srgbClr val="000000"/>
                          </a:solidFill>
                          <a:effectLst/>
                          <a:latin typeface="Times Bold"/>
                          <a:cs typeface="Times Bold"/>
                        </a:rPr>
                        <a:t>Jacuzzi </a:t>
                      </a:r>
                    </a:p>
                  </a:txBody>
                  <a:tcPr marL="12700" marR="12700" marT="12700" marB="0" anchor="b"/>
                </a:tc>
                <a:tc>
                  <a:txBody>
                    <a:bodyPr/>
                    <a:lstStyle/>
                    <a:p>
                      <a:pPr algn="ctr" fontAlgn="b"/>
                      <a:r>
                        <a:rPr lang="mr-IN" sz="2000" b="0" i="0" u="none" strike="noStrike" dirty="0">
                          <a:solidFill>
                            <a:srgbClr val="000000"/>
                          </a:solidFill>
                          <a:effectLst/>
                          <a:latin typeface="Times Bold"/>
                          <a:cs typeface="Times Bold"/>
                        </a:rPr>
                        <a:t>7%</a:t>
                      </a:r>
                    </a:p>
                  </a:txBody>
                  <a:tcPr marL="12700" marR="12700" marT="12700" marB="0" anchor="b"/>
                </a:tc>
              </a:tr>
              <a:tr h="326839">
                <a:tc>
                  <a:txBody>
                    <a:bodyPr/>
                    <a:lstStyle/>
                    <a:p>
                      <a:pPr algn="l" fontAlgn="b"/>
                      <a:r>
                        <a:rPr lang="en-US" sz="2000" b="0" i="0" u="none" strike="noStrike" dirty="0">
                          <a:solidFill>
                            <a:srgbClr val="000000"/>
                          </a:solidFill>
                          <a:effectLst/>
                          <a:latin typeface="Times Bold"/>
                          <a:cs typeface="Times Bold"/>
                        </a:rPr>
                        <a:t>Water </a:t>
                      </a:r>
                    </a:p>
                  </a:txBody>
                  <a:tcPr marL="12700" marR="12700" marT="12700" marB="0" anchor="b"/>
                </a:tc>
                <a:tc>
                  <a:txBody>
                    <a:bodyPr/>
                    <a:lstStyle/>
                    <a:p>
                      <a:pPr algn="ctr" fontAlgn="b"/>
                      <a:r>
                        <a:rPr lang="mr-IN" sz="2000" b="0" i="0" u="none" strike="noStrike" dirty="0">
                          <a:solidFill>
                            <a:srgbClr val="000000"/>
                          </a:solidFill>
                          <a:effectLst/>
                          <a:latin typeface="Times Bold"/>
                          <a:cs typeface="Times Bold"/>
                        </a:rPr>
                        <a:t>59%</a:t>
                      </a:r>
                    </a:p>
                  </a:txBody>
                  <a:tcPr marL="12700" marR="12700" marT="12700" marB="0" anchor="b"/>
                </a:tc>
              </a:tr>
              <a:tr h="326839">
                <a:tc>
                  <a:txBody>
                    <a:bodyPr/>
                    <a:lstStyle/>
                    <a:p>
                      <a:pPr algn="l" fontAlgn="b"/>
                      <a:r>
                        <a:rPr lang="en-US" sz="2000" b="0" i="0" u="none" strike="noStrike" dirty="0">
                          <a:solidFill>
                            <a:srgbClr val="000000"/>
                          </a:solidFill>
                          <a:effectLst/>
                          <a:latin typeface="Times Bold"/>
                          <a:cs typeface="Times Bold"/>
                        </a:rPr>
                        <a:t>Hot </a:t>
                      </a:r>
                      <a:r>
                        <a:rPr lang="en-US" sz="2000" b="0" i="0" u="none" strike="noStrike" dirty="0" smtClean="0">
                          <a:solidFill>
                            <a:srgbClr val="000000"/>
                          </a:solidFill>
                          <a:effectLst/>
                          <a:latin typeface="Times Bold"/>
                          <a:cs typeface="Times Bold"/>
                        </a:rPr>
                        <a:t>Water </a:t>
                      </a:r>
                      <a:endParaRPr lang="en-US" sz="2000" b="0" i="0" u="none" strike="noStrike" dirty="0">
                        <a:solidFill>
                          <a:srgbClr val="000000"/>
                        </a:solidFill>
                        <a:effectLst/>
                        <a:latin typeface="Times Bold"/>
                        <a:cs typeface="Times Bold"/>
                      </a:endParaRPr>
                    </a:p>
                  </a:txBody>
                  <a:tcPr marL="12700" marR="12700" marT="12700" marB="0" anchor="b"/>
                </a:tc>
                <a:tc>
                  <a:txBody>
                    <a:bodyPr/>
                    <a:lstStyle/>
                    <a:p>
                      <a:pPr algn="ctr" fontAlgn="b"/>
                      <a:r>
                        <a:rPr lang="mr-IN" sz="2000" b="0" i="0" u="none" strike="noStrike" dirty="0">
                          <a:solidFill>
                            <a:srgbClr val="000000"/>
                          </a:solidFill>
                          <a:effectLst/>
                          <a:latin typeface="Times Bold"/>
                          <a:cs typeface="Times Bold"/>
                        </a:rPr>
                        <a:t>11%</a:t>
                      </a:r>
                    </a:p>
                  </a:txBody>
                  <a:tcPr marL="12700" marR="12700" marT="12700" marB="0" anchor="b"/>
                </a:tc>
              </a:tr>
              <a:tr h="326839">
                <a:tc>
                  <a:txBody>
                    <a:bodyPr/>
                    <a:lstStyle/>
                    <a:p>
                      <a:pPr algn="l" fontAlgn="b"/>
                      <a:r>
                        <a:rPr lang="en-US" sz="2000" b="0" i="0" u="none" strike="noStrike" dirty="0">
                          <a:solidFill>
                            <a:srgbClr val="000000"/>
                          </a:solidFill>
                          <a:effectLst/>
                          <a:latin typeface="Times Bold"/>
                          <a:cs typeface="Times Bold"/>
                        </a:rPr>
                        <a:t>Heating Fuel </a:t>
                      </a:r>
                    </a:p>
                  </a:txBody>
                  <a:tcPr marL="12700" marR="12700" marT="12700" marB="0" anchor="b"/>
                </a:tc>
                <a:tc>
                  <a:txBody>
                    <a:bodyPr/>
                    <a:lstStyle/>
                    <a:p>
                      <a:pPr algn="ctr" fontAlgn="b"/>
                      <a:r>
                        <a:rPr lang="mr-IN" sz="2000" b="0" i="0" u="none" strike="noStrike" dirty="0">
                          <a:solidFill>
                            <a:srgbClr val="000000"/>
                          </a:solidFill>
                          <a:effectLst/>
                          <a:latin typeface="Times Bold"/>
                          <a:cs typeface="Times Bold"/>
                        </a:rPr>
                        <a:t>4%</a:t>
                      </a:r>
                    </a:p>
                  </a:txBody>
                  <a:tcPr marL="12700" marR="12700" marT="12700" marB="0" anchor="b"/>
                </a:tc>
              </a:tr>
              <a:tr h="326839">
                <a:tc>
                  <a:txBody>
                    <a:bodyPr/>
                    <a:lstStyle/>
                    <a:p>
                      <a:pPr algn="l" fontAlgn="b"/>
                      <a:r>
                        <a:rPr lang="de-DE" sz="2000" b="0" i="0" u="none" strike="noStrike" dirty="0">
                          <a:solidFill>
                            <a:srgbClr val="000000"/>
                          </a:solidFill>
                          <a:effectLst/>
                          <a:latin typeface="Times Bold"/>
                          <a:cs typeface="Times Bold"/>
                        </a:rPr>
                        <a:t>Gas </a:t>
                      </a:r>
                    </a:p>
                  </a:txBody>
                  <a:tcPr marL="12700" marR="12700" marT="12700" marB="0" anchor="b"/>
                </a:tc>
                <a:tc>
                  <a:txBody>
                    <a:bodyPr/>
                    <a:lstStyle/>
                    <a:p>
                      <a:pPr algn="ctr" fontAlgn="b"/>
                      <a:r>
                        <a:rPr lang="mr-IN" sz="2000" b="0" i="0" u="none" strike="noStrike" dirty="0">
                          <a:solidFill>
                            <a:srgbClr val="000000"/>
                          </a:solidFill>
                          <a:effectLst/>
                          <a:latin typeface="Times Bold"/>
                          <a:cs typeface="Times Bold"/>
                        </a:rPr>
                        <a:t>10%</a:t>
                      </a:r>
                    </a:p>
                  </a:txBody>
                  <a:tcPr marL="12700" marR="12700" marT="12700" marB="0" anchor="b"/>
                </a:tc>
              </a:tr>
              <a:tr h="326839">
                <a:tc>
                  <a:txBody>
                    <a:bodyPr/>
                    <a:lstStyle/>
                    <a:p>
                      <a:pPr algn="l" fontAlgn="b"/>
                      <a:r>
                        <a:rPr lang="en-US" sz="2000" b="0" i="0" u="none" strike="noStrike" dirty="0">
                          <a:solidFill>
                            <a:srgbClr val="000000"/>
                          </a:solidFill>
                          <a:effectLst/>
                          <a:latin typeface="Times Bold"/>
                          <a:cs typeface="Times Bold"/>
                        </a:rPr>
                        <a:t>Electricity </a:t>
                      </a:r>
                    </a:p>
                  </a:txBody>
                  <a:tcPr marL="12700" marR="12700" marT="12700" marB="0" anchor="b"/>
                </a:tc>
                <a:tc>
                  <a:txBody>
                    <a:bodyPr/>
                    <a:lstStyle/>
                    <a:p>
                      <a:pPr algn="ctr" fontAlgn="b"/>
                      <a:r>
                        <a:rPr lang="mr-IN" sz="2000" b="0" i="0" u="none" strike="noStrike" dirty="0">
                          <a:solidFill>
                            <a:srgbClr val="000000"/>
                          </a:solidFill>
                          <a:effectLst/>
                          <a:latin typeface="Times Bold"/>
                          <a:cs typeface="Times Bold"/>
                        </a:rPr>
                        <a:t>19%</a:t>
                      </a:r>
                    </a:p>
                  </a:txBody>
                  <a:tcPr marL="12700" marR="12700" marT="12700" marB="0" anchor="b"/>
                </a:tc>
              </a:tr>
              <a:tr h="326839">
                <a:tc>
                  <a:txBody>
                    <a:bodyPr/>
                    <a:lstStyle/>
                    <a:p>
                      <a:pPr algn="l" fontAlgn="b"/>
                      <a:r>
                        <a:rPr lang="en-US" sz="2000" b="0" i="0" u="none" strike="noStrike" dirty="0">
                          <a:solidFill>
                            <a:srgbClr val="000000"/>
                          </a:solidFill>
                          <a:effectLst/>
                          <a:latin typeface="Times Bold"/>
                          <a:cs typeface="Times Bold"/>
                        </a:rPr>
                        <a:t>Garage/Parking </a:t>
                      </a:r>
                    </a:p>
                  </a:txBody>
                  <a:tcPr marL="12700" marR="12700" marT="12700" marB="0" anchor="b"/>
                </a:tc>
                <a:tc>
                  <a:txBody>
                    <a:bodyPr/>
                    <a:lstStyle/>
                    <a:p>
                      <a:pPr algn="ctr" fontAlgn="b"/>
                      <a:r>
                        <a:rPr lang="mr-IN" sz="2000" b="0" i="0" u="none" strike="noStrike" dirty="0" smtClean="0">
                          <a:solidFill>
                            <a:srgbClr val="000000"/>
                          </a:solidFill>
                          <a:effectLst/>
                          <a:latin typeface="Times Bold"/>
                          <a:cs typeface="Times Bold"/>
                        </a:rPr>
                        <a:t>5</a:t>
                      </a:r>
                      <a:r>
                        <a:rPr lang="en-US" sz="2000" b="0" i="0" u="none" strike="noStrike" dirty="0" smtClean="0">
                          <a:solidFill>
                            <a:srgbClr val="000000"/>
                          </a:solidFill>
                          <a:effectLst/>
                          <a:latin typeface="Times Bold"/>
                          <a:cs typeface="Times Bold"/>
                        </a:rPr>
                        <a:t>2</a:t>
                      </a:r>
                      <a:r>
                        <a:rPr lang="mr-IN" sz="2000" b="0" i="0" u="none" strike="noStrike" dirty="0" smtClean="0">
                          <a:solidFill>
                            <a:srgbClr val="000000"/>
                          </a:solidFill>
                          <a:effectLst/>
                          <a:latin typeface="Times Bold"/>
                          <a:cs typeface="Times Bold"/>
                        </a:rPr>
                        <a:t>%</a:t>
                      </a:r>
                      <a:endParaRPr lang="mr-IN" sz="2000" b="0" i="0" u="none" strike="noStrike" dirty="0">
                        <a:solidFill>
                          <a:srgbClr val="000000"/>
                        </a:solidFill>
                        <a:effectLst/>
                        <a:latin typeface="Times Bold"/>
                        <a:cs typeface="Times Bold"/>
                      </a:endParaRPr>
                    </a:p>
                  </a:txBody>
                  <a:tcPr marL="12700" marR="12700" marT="12700" marB="0" anchor="b"/>
                </a:tc>
              </a:tr>
            </a:tbl>
          </a:graphicData>
        </a:graphic>
      </p:graphicFrame>
      <p:sp>
        <p:nvSpPr>
          <p:cNvPr id="4" name="TextBox 3"/>
          <p:cNvSpPr txBox="1"/>
          <p:nvPr/>
        </p:nvSpPr>
        <p:spPr>
          <a:xfrm>
            <a:off x="119531" y="6010760"/>
            <a:ext cx="1658468" cy="738664"/>
          </a:xfrm>
          <a:prstGeom prst="rect">
            <a:avLst/>
          </a:prstGeom>
          <a:noFill/>
        </p:spPr>
        <p:txBody>
          <a:bodyPr wrap="square" rtlCol="0">
            <a:spAutoFit/>
          </a:bodyPr>
          <a:lstStyle/>
          <a:p>
            <a:r>
              <a:rPr lang="en-US" sz="1400" dirty="0" smtClean="0">
                <a:solidFill>
                  <a:srgbClr val="000090"/>
                </a:solidFill>
                <a:latin typeface="Times Bold"/>
                <a:cs typeface="Times Bold"/>
              </a:rPr>
              <a:t>IREM</a:t>
            </a:r>
          </a:p>
          <a:p>
            <a:r>
              <a:rPr lang="en-US" sz="1400" dirty="0" smtClean="0">
                <a:solidFill>
                  <a:srgbClr val="000090"/>
                </a:solidFill>
                <a:latin typeface="Times Bold"/>
                <a:cs typeface="Times Bold"/>
              </a:rPr>
              <a:t>Expense Analysis</a:t>
            </a:r>
          </a:p>
          <a:p>
            <a:r>
              <a:rPr lang="en-US" sz="1400" dirty="0" smtClean="0">
                <a:solidFill>
                  <a:srgbClr val="000090"/>
                </a:solidFill>
                <a:latin typeface="Times Bold"/>
                <a:cs typeface="Times Bold"/>
              </a:rPr>
              <a:t>2019</a:t>
            </a:r>
            <a:endParaRPr lang="en-US" sz="1400" dirty="0">
              <a:solidFill>
                <a:srgbClr val="000090"/>
              </a:solidFill>
              <a:latin typeface="Times Bold"/>
              <a:cs typeface="Times Bold"/>
            </a:endParaRPr>
          </a:p>
        </p:txBody>
      </p:sp>
    </p:spTree>
    <p:extLst>
      <p:ext uri="{BB962C8B-B14F-4D97-AF65-F5344CB8AC3E}">
        <p14:creationId xmlns:p14="http://schemas.microsoft.com/office/powerpoint/2010/main" val="2917046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59036" y="5752844"/>
            <a:ext cx="1139257" cy="1080252"/>
          </a:xfrm>
          <a:prstGeom prst="rect">
            <a:avLst/>
          </a:prstGeom>
        </p:spPr>
      </p:pic>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dirty="0" smtClean="0">
                <a:solidFill>
                  <a:srgbClr val="000090"/>
                </a:solidFill>
                <a:latin typeface="Times Roman"/>
                <a:cs typeface="Times Roman"/>
              </a:rPr>
              <a:t>Where is value derived</a:t>
            </a:r>
            <a:endParaRPr lang="en-US" sz="3200" dirty="0">
              <a:solidFill>
                <a:srgbClr val="000090"/>
              </a:solidFill>
            </a:endParaRPr>
          </a:p>
        </p:txBody>
      </p:sp>
      <p:graphicFrame>
        <p:nvGraphicFramePr>
          <p:cNvPr id="6" name="Content Placeholder 4"/>
          <p:cNvGraphicFramePr>
            <a:graphicFrameLocks noGrp="1"/>
          </p:cNvGraphicFramePr>
          <p:nvPr>
            <p:extLst>
              <p:ext uri="{D42A27DB-BD31-4B8C-83A1-F6EECF244321}">
                <p14:modId xmlns:p14="http://schemas.microsoft.com/office/powerpoint/2010/main" val="3578514907"/>
              </p:ext>
            </p:extLst>
          </p:nvPr>
        </p:nvGraphicFramePr>
        <p:xfrm>
          <a:off x="2648008" y="2505493"/>
          <a:ext cx="3478070" cy="3795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0997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59036" y="5752844"/>
            <a:ext cx="1139257" cy="1080252"/>
          </a:xfrm>
          <a:prstGeom prst="rect">
            <a:avLst/>
          </a:prstGeom>
        </p:spPr>
      </p:pic>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dirty="0" smtClean="0">
                <a:solidFill>
                  <a:srgbClr val="000090"/>
                </a:solidFill>
                <a:latin typeface="Times Roman"/>
                <a:cs typeface="Times Roman"/>
              </a:rPr>
              <a:t>In general, what is the most important approach to value?</a:t>
            </a:r>
            <a:endParaRPr lang="en-US" sz="3200" dirty="0">
              <a:solidFill>
                <a:srgbClr val="000090"/>
              </a:solidFill>
            </a:endParaRPr>
          </a:p>
        </p:txBody>
      </p:sp>
      <p:graphicFrame>
        <p:nvGraphicFramePr>
          <p:cNvPr id="7" name="Content Placeholder 4"/>
          <p:cNvGraphicFramePr>
            <a:graphicFrameLocks noGrp="1"/>
          </p:cNvGraphicFramePr>
          <p:nvPr>
            <p:extLst>
              <p:ext uri="{D42A27DB-BD31-4B8C-83A1-F6EECF244321}">
                <p14:modId xmlns:p14="http://schemas.microsoft.com/office/powerpoint/2010/main" val="547818558"/>
              </p:ext>
            </p:extLst>
          </p:nvPr>
        </p:nvGraphicFramePr>
        <p:xfrm>
          <a:off x="1052286" y="2364482"/>
          <a:ext cx="7153189" cy="3550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7873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59036" y="5752844"/>
            <a:ext cx="1139257" cy="1080252"/>
          </a:xfrm>
          <a:prstGeom prst="rect">
            <a:avLst/>
          </a:prstGeom>
        </p:spPr>
      </p:pic>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457200" indent="-457200">
              <a:spcBef>
                <a:spcPts val="0"/>
              </a:spcBef>
            </a:pPr>
            <a:r>
              <a:rPr lang="en-US" sz="3200" dirty="0" smtClean="0">
                <a:solidFill>
                  <a:srgbClr val="000090"/>
                </a:solidFill>
                <a:latin typeface="Times Roman"/>
                <a:cs typeface="Times Roman"/>
              </a:rPr>
              <a:t>Breaking down the income approach to value</a:t>
            </a:r>
          </a:p>
        </p:txBody>
      </p:sp>
      <p:graphicFrame>
        <p:nvGraphicFramePr>
          <p:cNvPr id="4" name="Chart 3"/>
          <p:cNvGraphicFramePr/>
          <p:nvPr>
            <p:extLst>
              <p:ext uri="{D42A27DB-BD31-4B8C-83A1-F6EECF244321}">
                <p14:modId xmlns:p14="http://schemas.microsoft.com/office/powerpoint/2010/main" val="1583452060"/>
              </p:ext>
            </p:extLst>
          </p:nvPr>
        </p:nvGraphicFramePr>
        <p:xfrm>
          <a:off x="2653695" y="2454619"/>
          <a:ext cx="6033105" cy="329822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57200" y="3422952"/>
            <a:ext cx="2196495" cy="2246769"/>
          </a:xfrm>
          <a:prstGeom prst="rect">
            <a:avLst/>
          </a:prstGeom>
          <a:noFill/>
        </p:spPr>
        <p:txBody>
          <a:bodyPr wrap="square" rtlCol="0">
            <a:spAutoFit/>
          </a:bodyPr>
          <a:lstStyle/>
          <a:p>
            <a:r>
              <a:rPr lang="en-US" sz="1400" dirty="0" smtClean="0">
                <a:latin typeface="Times Roman"/>
                <a:cs typeface="Times Roman"/>
              </a:rPr>
              <a:t>16 floor apartment building in Chicago.</a:t>
            </a:r>
          </a:p>
          <a:p>
            <a:endParaRPr lang="en-US" sz="1400" dirty="0">
              <a:latin typeface="Times Roman"/>
              <a:cs typeface="Times Roman"/>
            </a:endParaRPr>
          </a:p>
          <a:p>
            <a:r>
              <a:rPr lang="en-US" sz="1400" dirty="0" smtClean="0">
                <a:latin typeface="Times Roman"/>
                <a:cs typeface="Times Roman"/>
              </a:rPr>
              <a:t>There were a total of 134-units.</a:t>
            </a:r>
          </a:p>
          <a:p>
            <a:endParaRPr lang="en-US" sz="1400" dirty="0" smtClean="0">
              <a:latin typeface="Times Roman"/>
              <a:cs typeface="Times Roman"/>
            </a:endParaRPr>
          </a:p>
          <a:p>
            <a:r>
              <a:rPr lang="en-US" sz="1400" dirty="0" smtClean="0">
                <a:latin typeface="Times Roman"/>
                <a:cs typeface="Times Roman"/>
              </a:rPr>
              <a:t>Expenses were 46% </a:t>
            </a:r>
          </a:p>
          <a:p>
            <a:endParaRPr lang="en-US" sz="1400" dirty="0">
              <a:latin typeface="Times Roman"/>
              <a:cs typeface="Times Roman"/>
            </a:endParaRPr>
          </a:p>
          <a:p>
            <a:r>
              <a:rPr lang="en-US" sz="1400" dirty="0" smtClean="0">
                <a:latin typeface="Times Roman"/>
                <a:cs typeface="Times Roman"/>
              </a:rPr>
              <a:t>NOI totaled 54%</a:t>
            </a:r>
            <a:endParaRPr lang="en-US" sz="1400" dirty="0">
              <a:latin typeface="Times Roman"/>
              <a:cs typeface="Times Roman"/>
            </a:endParaRPr>
          </a:p>
          <a:p>
            <a:endParaRPr lang="en-US" sz="1400" dirty="0">
              <a:latin typeface="Times Roman"/>
              <a:cs typeface="Times Roman"/>
            </a:endParaRPr>
          </a:p>
        </p:txBody>
      </p:sp>
    </p:spTree>
    <p:extLst>
      <p:ext uri="{BB962C8B-B14F-4D97-AF65-F5344CB8AC3E}">
        <p14:creationId xmlns:p14="http://schemas.microsoft.com/office/powerpoint/2010/main" val="215394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59036" y="5752844"/>
            <a:ext cx="1139257" cy="1080252"/>
          </a:xfrm>
          <a:prstGeom prst="rect">
            <a:avLst/>
          </a:prstGeom>
        </p:spPr>
      </p:pic>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457200" indent="-457200">
              <a:spcBef>
                <a:spcPts val="0"/>
              </a:spcBef>
            </a:pPr>
            <a:r>
              <a:rPr lang="en-US" sz="3200" dirty="0" smtClean="0">
                <a:solidFill>
                  <a:srgbClr val="000090"/>
                </a:solidFill>
                <a:latin typeface="Times Roman"/>
                <a:cs typeface="Times Roman"/>
              </a:rPr>
              <a:t>Breaking down the income approach to value</a:t>
            </a:r>
          </a:p>
        </p:txBody>
      </p:sp>
      <p:sp>
        <p:nvSpPr>
          <p:cNvPr id="6" name="TextBox 5"/>
          <p:cNvSpPr txBox="1"/>
          <p:nvPr/>
        </p:nvSpPr>
        <p:spPr>
          <a:xfrm>
            <a:off x="457200" y="3422952"/>
            <a:ext cx="2196495" cy="2246769"/>
          </a:xfrm>
          <a:prstGeom prst="rect">
            <a:avLst/>
          </a:prstGeom>
          <a:noFill/>
        </p:spPr>
        <p:txBody>
          <a:bodyPr wrap="square" rtlCol="0">
            <a:spAutoFit/>
          </a:bodyPr>
          <a:lstStyle/>
          <a:p>
            <a:r>
              <a:rPr lang="en-US" sz="1400" dirty="0">
                <a:latin typeface="Times Roman"/>
                <a:cs typeface="Times Roman"/>
              </a:rPr>
              <a:t>4</a:t>
            </a:r>
            <a:r>
              <a:rPr lang="en-US" sz="1400" dirty="0" smtClean="0">
                <a:latin typeface="Times Roman"/>
                <a:cs typeface="Times Roman"/>
              </a:rPr>
              <a:t> floor apartment building in Chicago.</a:t>
            </a:r>
          </a:p>
          <a:p>
            <a:endParaRPr lang="en-US" sz="1400" dirty="0">
              <a:latin typeface="Times Roman"/>
              <a:cs typeface="Times Roman"/>
            </a:endParaRPr>
          </a:p>
          <a:p>
            <a:r>
              <a:rPr lang="en-US" sz="1400" dirty="0" smtClean="0">
                <a:latin typeface="Times Roman"/>
                <a:cs typeface="Times Roman"/>
              </a:rPr>
              <a:t>There were a total of 30-units.</a:t>
            </a:r>
          </a:p>
          <a:p>
            <a:endParaRPr lang="en-US" sz="1400" dirty="0" smtClean="0">
              <a:latin typeface="Times Roman"/>
              <a:cs typeface="Times Roman"/>
            </a:endParaRPr>
          </a:p>
          <a:p>
            <a:r>
              <a:rPr lang="en-US" sz="1400" dirty="0" smtClean="0">
                <a:latin typeface="Times Roman"/>
                <a:cs typeface="Times Roman"/>
              </a:rPr>
              <a:t>Expenses were 72% </a:t>
            </a:r>
          </a:p>
          <a:p>
            <a:endParaRPr lang="en-US" sz="1400" dirty="0">
              <a:latin typeface="Times Roman"/>
              <a:cs typeface="Times Roman"/>
            </a:endParaRPr>
          </a:p>
          <a:p>
            <a:r>
              <a:rPr lang="en-US" sz="1400" dirty="0" smtClean="0">
                <a:latin typeface="Times Roman"/>
                <a:cs typeface="Times Roman"/>
              </a:rPr>
              <a:t>NOI totaled 28%</a:t>
            </a:r>
            <a:endParaRPr lang="en-US" sz="1400" dirty="0">
              <a:latin typeface="Times Roman"/>
              <a:cs typeface="Times Roman"/>
            </a:endParaRPr>
          </a:p>
          <a:p>
            <a:endParaRPr lang="en-US" sz="1400" dirty="0">
              <a:latin typeface="Times Roman"/>
              <a:cs typeface="Times Roman"/>
            </a:endParaRPr>
          </a:p>
        </p:txBody>
      </p:sp>
      <p:graphicFrame>
        <p:nvGraphicFramePr>
          <p:cNvPr id="2" name="Chart 1"/>
          <p:cNvGraphicFramePr/>
          <p:nvPr>
            <p:extLst>
              <p:ext uri="{D42A27DB-BD31-4B8C-83A1-F6EECF244321}">
                <p14:modId xmlns:p14="http://schemas.microsoft.com/office/powerpoint/2010/main" val="1187935010"/>
              </p:ext>
            </p:extLst>
          </p:nvPr>
        </p:nvGraphicFramePr>
        <p:xfrm>
          <a:off x="2708142" y="2503138"/>
          <a:ext cx="5862364" cy="32497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0784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59036" y="5752844"/>
            <a:ext cx="1139257" cy="1080252"/>
          </a:xfrm>
          <a:prstGeom prst="rect">
            <a:avLst/>
          </a:prstGeom>
        </p:spPr>
      </p:pic>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457200" indent="-457200">
              <a:spcBef>
                <a:spcPts val="0"/>
              </a:spcBef>
            </a:pPr>
            <a:r>
              <a:rPr lang="en-US" sz="3200" dirty="0" smtClean="0">
                <a:solidFill>
                  <a:srgbClr val="000090"/>
                </a:solidFill>
                <a:latin typeface="Times Roman"/>
                <a:cs typeface="Times Roman"/>
              </a:rPr>
              <a:t>Let’s Breakdown the Revenue Sources</a:t>
            </a:r>
          </a:p>
        </p:txBody>
      </p:sp>
      <p:graphicFrame>
        <p:nvGraphicFramePr>
          <p:cNvPr id="4" name="Table 3"/>
          <p:cNvGraphicFramePr>
            <a:graphicFrameLocks noGrp="1"/>
          </p:cNvGraphicFramePr>
          <p:nvPr>
            <p:extLst>
              <p:ext uri="{D42A27DB-BD31-4B8C-83A1-F6EECF244321}">
                <p14:modId xmlns:p14="http://schemas.microsoft.com/office/powerpoint/2010/main" val="3313101582"/>
              </p:ext>
            </p:extLst>
          </p:nvPr>
        </p:nvGraphicFramePr>
        <p:xfrm>
          <a:off x="1639450" y="2947539"/>
          <a:ext cx="6096000" cy="2595880"/>
        </p:xfrm>
        <a:graphic>
          <a:graphicData uri="http://schemas.openxmlformats.org/drawingml/2006/table">
            <a:tbl>
              <a:tblPr firstRow="1" bandRow="1">
                <a:tableStyleId>{3C2FFA5D-87B4-456A-9821-1D502468CF0F}</a:tableStyleId>
              </a:tblPr>
              <a:tblGrid>
                <a:gridCol w="6096000"/>
              </a:tblGrid>
              <a:tr h="370840">
                <a:tc>
                  <a:txBody>
                    <a:bodyPr/>
                    <a:lstStyle/>
                    <a:p>
                      <a:pPr algn="ctr"/>
                      <a:r>
                        <a:rPr lang="en-US" dirty="0" smtClean="0"/>
                        <a:t>Total revenue sources</a:t>
                      </a:r>
                      <a:endParaRPr lang="en-US" dirty="0"/>
                    </a:p>
                  </a:txBody>
                  <a:tcPr/>
                </a:tc>
              </a:tr>
              <a:tr h="370840">
                <a:tc>
                  <a:txBody>
                    <a:bodyPr/>
                    <a:lstStyle/>
                    <a:p>
                      <a:r>
                        <a:rPr lang="en-US" dirty="0" smtClean="0"/>
                        <a:t>Base Rent</a:t>
                      </a:r>
                    </a:p>
                  </a:txBody>
                  <a:tcPr/>
                </a:tc>
              </a:tr>
              <a:tr h="370840">
                <a:tc>
                  <a:txBody>
                    <a:bodyPr/>
                    <a:lstStyle/>
                    <a:p>
                      <a:r>
                        <a:rPr lang="en-US" dirty="0" smtClean="0"/>
                        <a:t>“Rent Deposits” or more</a:t>
                      </a:r>
                      <a:r>
                        <a:rPr lang="en-US" baseline="0" dirty="0" smtClean="0"/>
                        <a:t> importantly Application Fee </a:t>
                      </a:r>
                      <a:endParaRPr lang="en-US" dirty="0"/>
                    </a:p>
                  </a:txBody>
                  <a:tcPr/>
                </a:tc>
              </a:tr>
              <a:tr h="370840">
                <a:tc>
                  <a:txBody>
                    <a:bodyPr/>
                    <a:lstStyle/>
                    <a:p>
                      <a:r>
                        <a:rPr lang="en-US" dirty="0" smtClean="0"/>
                        <a:t>Late Fees</a:t>
                      </a:r>
                      <a:endParaRPr lang="en-US" dirty="0"/>
                    </a:p>
                  </a:txBody>
                  <a:tcPr/>
                </a:tc>
              </a:tr>
              <a:tr h="370840">
                <a:tc>
                  <a:txBody>
                    <a:bodyPr/>
                    <a:lstStyle/>
                    <a:p>
                      <a:r>
                        <a:rPr lang="en-US" dirty="0" smtClean="0"/>
                        <a:t>Extra</a:t>
                      </a:r>
                      <a:r>
                        <a:rPr lang="en-US" baseline="0" dirty="0" smtClean="0"/>
                        <a:t> parking or all parking fees</a:t>
                      </a:r>
                      <a:endParaRPr lang="en-US" dirty="0"/>
                    </a:p>
                  </a:txBody>
                  <a:tcPr/>
                </a:tc>
              </a:tr>
              <a:tr h="370840">
                <a:tc>
                  <a:txBody>
                    <a:bodyPr/>
                    <a:lstStyle/>
                    <a:p>
                      <a:r>
                        <a:rPr lang="en-US" dirty="0" smtClean="0"/>
                        <a:t>Pet Rental</a:t>
                      </a:r>
                      <a:endParaRPr lang="en-US" dirty="0"/>
                    </a:p>
                  </a:txBody>
                  <a:tcPr/>
                </a:tc>
              </a:tr>
              <a:tr h="370840">
                <a:tc>
                  <a:txBody>
                    <a:bodyPr/>
                    <a:lstStyle/>
                    <a:p>
                      <a:r>
                        <a:rPr lang="en-US" dirty="0" smtClean="0"/>
                        <a:t>Cable</a:t>
                      </a:r>
                      <a:endParaRPr lang="en-US" dirty="0"/>
                    </a:p>
                  </a:txBody>
                  <a:tcPr/>
                </a:tc>
              </a:tr>
            </a:tbl>
          </a:graphicData>
        </a:graphic>
      </p:graphicFrame>
    </p:spTree>
    <p:extLst>
      <p:ext uri="{BB962C8B-B14F-4D97-AF65-F5344CB8AC3E}">
        <p14:creationId xmlns:p14="http://schemas.microsoft.com/office/powerpoint/2010/main" val="463132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59036" y="5752844"/>
            <a:ext cx="1139257" cy="1080252"/>
          </a:xfrm>
          <a:prstGeom prst="rect">
            <a:avLst/>
          </a:prstGeom>
        </p:spPr>
      </p:pic>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457200" indent="-457200">
              <a:spcBef>
                <a:spcPts val="0"/>
              </a:spcBef>
            </a:pPr>
            <a:r>
              <a:rPr lang="en-US" sz="3200" dirty="0" smtClean="0">
                <a:solidFill>
                  <a:srgbClr val="000090"/>
                </a:solidFill>
                <a:latin typeface="Times Roman"/>
                <a:cs typeface="Times Roman"/>
              </a:rPr>
              <a:t>Potential Gross to </a:t>
            </a:r>
            <a:r>
              <a:rPr lang="en-US" sz="3200" dirty="0">
                <a:solidFill>
                  <a:srgbClr val="000090"/>
                </a:solidFill>
                <a:latin typeface="Times Roman"/>
                <a:cs typeface="Times Roman"/>
              </a:rPr>
              <a:t>E</a:t>
            </a:r>
            <a:r>
              <a:rPr lang="en-US" sz="3200" dirty="0" smtClean="0">
                <a:solidFill>
                  <a:srgbClr val="000090"/>
                </a:solidFill>
                <a:latin typeface="Times Roman"/>
                <a:cs typeface="Times Roman"/>
              </a:rPr>
              <a:t>ffective Gross Income</a:t>
            </a:r>
          </a:p>
        </p:txBody>
      </p:sp>
      <p:graphicFrame>
        <p:nvGraphicFramePr>
          <p:cNvPr id="2" name="Table 1"/>
          <p:cNvGraphicFramePr>
            <a:graphicFrameLocks noGrp="1"/>
          </p:cNvGraphicFramePr>
          <p:nvPr>
            <p:extLst>
              <p:ext uri="{D42A27DB-BD31-4B8C-83A1-F6EECF244321}">
                <p14:modId xmlns:p14="http://schemas.microsoft.com/office/powerpoint/2010/main" val="2568997128"/>
              </p:ext>
            </p:extLst>
          </p:nvPr>
        </p:nvGraphicFramePr>
        <p:xfrm>
          <a:off x="1105494" y="3590405"/>
          <a:ext cx="6096000" cy="1112520"/>
        </p:xfrm>
        <a:graphic>
          <a:graphicData uri="http://schemas.openxmlformats.org/drawingml/2006/table">
            <a:tbl>
              <a:tblPr firstRow="1" bandRow="1">
                <a:tableStyleId>{91EBBBCC-DAD2-459C-BE2E-F6DE35CF9A28}</a:tableStyleId>
              </a:tblPr>
              <a:tblGrid>
                <a:gridCol w="6096000"/>
              </a:tblGrid>
              <a:tr h="370840">
                <a:tc>
                  <a:txBody>
                    <a:bodyPr/>
                    <a:lstStyle/>
                    <a:p>
                      <a:pPr algn="ctr"/>
                      <a:r>
                        <a:rPr lang="en-US" dirty="0" smtClean="0"/>
                        <a:t>Revenue from all Sources (PGI)</a:t>
                      </a:r>
                      <a:endParaRPr lang="en-US" dirty="0"/>
                    </a:p>
                  </a:txBody>
                  <a:tcPr/>
                </a:tc>
              </a:tr>
              <a:tr h="370840">
                <a:tc>
                  <a:txBody>
                    <a:bodyPr/>
                    <a:lstStyle/>
                    <a:p>
                      <a:pPr algn="ctr"/>
                      <a:r>
                        <a:rPr lang="en-US" dirty="0" smtClean="0"/>
                        <a:t>Vacancy and non-Collection</a:t>
                      </a:r>
                      <a:r>
                        <a:rPr lang="en-US" baseline="0" dirty="0" smtClean="0"/>
                        <a:t> Allowance</a:t>
                      </a:r>
                      <a:endParaRPr lang="en-US" dirty="0"/>
                    </a:p>
                  </a:txBody>
                  <a:tcPr/>
                </a:tc>
              </a:tr>
              <a:tr h="370840">
                <a:tc>
                  <a:txBody>
                    <a:bodyPr/>
                    <a:lstStyle/>
                    <a:p>
                      <a:pPr algn="ctr"/>
                      <a:r>
                        <a:rPr lang="en-US" dirty="0" smtClean="0"/>
                        <a:t>Effective</a:t>
                      </a:r>
                      <a:r>
                        <a:rPr lang="en-US" baseline="0" dirty="0" smtClean="0"/>
                        <a:t> Gross Income</a:t>
                      </a:r>
                      <a:endParaRPr lang="en-US" dirty="0"/>
                    </a:p>
                  </a:txBody>
                  <a:tcPr/>
                </a:tc>
              </a:tr>
            </a:tbl>
          </a:graphicData>
        </a:graphic>
      </p:graphicFrame>
    </p:spTree>
    <p:extLst>
      <p:ext uri="{BB962C8B-B14F-4D97-AF65-F5344CB8AC3E}">
        <p14:creationId xmlns:p14="http://schemas.microsoft.com/office/powerpoint/2010/main" val="3119071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63879" y="304800"/>
            <a:ext cx="5110141" cy="990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John </a:t>
            </a:r>
            <a:r>
              <a:rPr lang="en-US" dirty="0"/>
              <a:t>O</a:t>
            </a:r>
            <a:r>
              <a:rPr lang="en-US" dirty="0" smtClean="0"/>
              <a:t>’Dwyer, MAI, MRICS	</a:t>
            </a:r>
            <a:endParaRPr lang="en-US" dirty="0"/>
          </a:p>
        </p:txBody>
      </p:sp>
      <p:sp>
        <p:nvSpPr>
          <p:cNvPr id="5" name="Text Placeholder 3"/>
          <p:cNvSpPr txBox="1">
            <a:spLocks/>
          </p:cNvSpPr>
          <p:nvPr/>
        </p:nvSpPr>
        <p:spPr>
          <a:xfrm>
            <a:off x="563880" y="850900"/>
            <a:ext cx="6256020" cy="609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latin typeface="Times Roman"/>
                <a:cs typeface="Times Roman"/>
              </a:rPr>
              <a:t>President</a:t>
            </a:r>
          </a:p>
          <a:p>
            <a:pPr marL="0" indent="0">
              <a:buNone/>
            </a:pPr>
            <a:r>
              <a:rPr lang="en-US" sz="1800" dirty="0" smtClean="0">
                <a:latin typeface="Times Roman"/>
                <a:cs typeface="Times Roman"/>
              </a:rPr>
              <a:t>JSO Valuation Group, Limited</a:t>
            </a:r>
            <a:endParaRPr lang="en-US" sz="1800" dirty="0">
              <a:latin typeface="Times Roman"/>
              <a:cs typeface="Times Roman"/>
            </a:endParaRPr>
          </a:p>
        </p:txBody>
      </p:sp>
      <p:sp>
        <p:nvSpPr>
          <p:cNvPr id="6" name="Text Placeholder 10"/>
          <p:cNvSpPr txBox="1">
            <a:spLocks/>
          </p:cNvSpPr>
          <p:nvPr/>
        </p:nvSpPr>
        <p:spPr>
          <a:xfrm>
            <a:off x="4660900" y="2819401"/>
            <a:ext cx="4178300" cy="350519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latin typeface="Times Roman"/>
                <a:cs typeface="Times Roman"/>
              </a:rPr>
              <a:t>JSO Valuation Group, Ltd. was founded in 1989 by John O’Dwyer, President. He is a graduate from the Dublin Institute of Technology (DIT) and University of Dublin (TCD), Trinity College, 1984, majoring in real estate finance, town planning and economics.</a:t>
            </a:r>
          </a:p>
          <a:p>
            <a:pPr marL="0" indent="0">
              <a:buNone/>
            </a:pPr>
            <a:endParaRPr lang="en-US" sz="1600" dirty="0" smtClean="0">
              <a:latin typeface="Times Roman"/>
              <a:cs typeface="Times Roman"/>
            </a:endParaRPr>
          </a:p>
          <a:p>
            <a:pPr marL="0" indent="0">
              <a:buNone/>
            </a:pPr>
            <a:r>
              <a:rPr lang="en-US" sz="1600" dirty="0" smtClean="0">
                <a:latin typeface="Times Roman"/>
                <a:cs typeface="Times Roman"/>
              </a:rPr>
              <a:t>He is a designated Member of the Appraisal Institute (MAI) and a Member of the Royal Institute of Charter Surveyors (MRICS), General Practice Division.</a:t>
            </a:r>
            <a:endParaRPr lang="en-US" sz="1600" dirty="0">
              <a:latin typeface="Times Roman"/>
              <a:cs typeface="Times Roman"/>
            </a:endParaRPr>
          </a:p>
        </p:txBody>
      </p:sp>
      <p:pic>
        <p:nvPicPr>
          <p:cNvPr id="7" name="Picture Placeholder 7" descr="jso scan.jpg"/>
          <p:cNvPicPr>
            <a:picLocks noChangeAspect="1"/>
          </p:cNvPicPr>
          <p:nvPr/>
        </p:nvPicPr>
        <p:blipFill rotWithShape="1">
          <a:blip r:embed="rId3">
            <a:extLst>
              <a:ext uri="{28A0092B-C50C-407E-A947-70E740481C1C}">
                <a14:useLocalDpi xmlns:a14="http://schemas.microsoft.com/office/drawing/2010/main" val="0"/>
              </a:ext>
            </a:extLst>
          </a:blip>
          <a:srcRect l="1022" r="611" b="390"/>
          <a:stretch/>
        </p:blipFill>
        <p:spPr>
          <a:xfrm>
            <a:off x="6057900" y="533400"/>
            <a:ext cx="2453132" cy="1749613"/>
          </a:xfrm>
          <a:prstGeom prst="rect">
            <a:avLst/>
          </a:prstGeom>
        </p:spPr>
      </p:pic>
      <p:pic>
        <p:nvPicPr>
          <p:cNvPr id="8" name="Picture 7" descr="Screen Shot 2019-09-09 at 8.55.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1825813"/>
            <a:ext cx="3619500" cy="3206750"/>
          </a:xfrm>
          <a:prstGeom prst="rect">
            <a:avLst/>
          </a:prstGeom>
        </p:spPr>
      </p:pic>
    </p:spTree>
    <p:extLst>
      <p:ext uri="{BB962C8B-B14F-4D97-AF65-F5344CB8AC3E}">
        <p14:creationId xmlns:p14="http://schemas.microsoft.com/office/powerpoint/2010/main" val="213475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59036" y="5752844"/>
            <a:ext cx="1139257" cy="1080252"/>
          </a:xfrm>
          <a:prstGeom prst="rect">
            <a:avLst/>
          </a:prstGeom>
        </p:spPr>
      </p:pic>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457200" indent="-457200">
              <a:spcBef>
                <a:spcPts val="0"/>
              </a:spcBef>
            </a:pPr>
            <a:r>
              <a:rPr lang="en-US" sz="3200" dirty="0" smtClean="0">
                <a:solidFill>
                  <a:srgbClr val="000090"/>
                </a:solidFill>
                <a:latin typeface="Times Roman"/>
                <a:cs typeface="Times Roman"/>
              </a:rPr>
              <a:t>Expenses</a:t>
            </a:r>
          </a:p>
        </p:txBody>
      </p:sp>
      <p:graphicFrame>
        <p:nvGraphicFramePr>
          <p:cNvPr id="6" name="Table 5"/>
          <p:cNvGraphicFramePr>
            <a:graphicFrameLocks noGrp="1"/>
          </p:cNvGraphicFramePr>
          <p:nvPr>
            <p:extLst>
              <p:ext uri="{D42A27DB-BD31-4B8C-83A1-F6EECF244321}">
                <p14:modId xmlns:p14="http://schemas.microsoft.com/office/powerpoint/2010/main" val="1886878930"/>
              </p:ext>
            </p:extLst>
          </p:nvPr>
        </p:nvGraphicFramePr>
        <p:xfrm>
          <a:off x="1408550" y="3266418"/>
          <a:ext cx="6096000" cy="1112520"/>
        </p:xfrm>
        <a:graphic>
          <a:graphicData uri="http://schemas.openxmlformats.org/drawingml/2006/table">
            <a:tbl>
              <a:tblPr firstRow="1" bandRow="1">
                <a:tableStyleId>{1E171933-4619-4E11-9A3F-F7608DF75F80}</a:tableStyleId>
              </a:tblPr>
              <a:tblGrid>
                <a:gridCol w="6096000"/>
              </a:tblGrid>
              <a:tr h="370840">
                <a:tc>
                  <a:txBody>
                    <a:bodyPr/>
                    <a:lstStyle/>
                    <a:p>
                      <a:pPr algn="ctr"/>
                      <a:r>
                        <a:rPr lang="en-US" dirty="0" smtClean="0"/>
                        <a:t>Two Types  of Expenses</a:t>
                      </a:r>
                      <a:endParaRPr lang="en-US" dirty="0"/>
                    </a:p>
                  </a:txBody>
                  <a:tcPr/>
                </a:tc>
              </a:tr>
              <a:tr h="370840">
                <a:tc>
                  <a:txBody>
                    <a:bodyPr/>
                    <a:lstStyle/>
                    <a:p>
                      <a:pPr algn="ctr"/>
                      <a:r>
                        <a:rPr lang="en-US" dirty="0" smtClean="0"/>
                        <a:t>Fixed</a:t>
                      </a:r>
                    </a:p>
                  </a:txBody>
                  <a:tcPr/>
                </a:tc>
              </a:tr>
              <a:tr h="370840">
                <a:tc>
                  <a:txBody>
                    <a:bodyPr/>
                    <a:lstStyle/>
                    <a:p>
                      <a:pPr algn="ctr"/>
                      <a:r>
                        <a:rPr lang="en-US" dirty="0" smtClean="0"/>
                        <a:t>Variable</a:t>
                      </a:r>
                      <a:endParaRPr lang="en-US" dirty="0"/>
                    </a:p>
                  </a:txBody>
                  <a:tcPr/>
                </a:tc>
              </a:tr>
            </a:tbl>
          </a:graphicData>
        </a:graphic>
      </p:graphicFrame>
    </p:spTree>
    <p:extLst>
      <p:ext uri="{BB962C8B-B14F-4D97-AF65-F5344CB8AC3E}">
        <p14:creationId xmlns:p14="http://schemas.microsoft.com/office/powerpoint/2010/main" val="3952014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59036" y="5752844"/>
            <a:ext cx="1139257" cy="1080252"/>
          </a:xfrm>
          <a:prstGeom prst="rect">
            <a:avLst/>
          </a:prstGeom>
        </p:spPr>
      </p:pic>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457200" indent="-457200">
              <a:spcBef>
                <a:spcPts val="0"/>
              </a:spcBef>
            </a:pPr>
            <a:r>
              <a:rPr lang="en-US" sz="3200" dirty="0" smtClean="0">
                <a:solidFill>
                  <a:srgbClr val="000090"/>
                </a:solidFill>
                <a:latin typeface="Times Roman"/>
                <a:cs typeface="Times Roman"/>
              </a:rPr>
              <a:t>Expenses</a:t>
            </a:r>
          </a:p>
        </p:txBody>
      </p:sp>
      <p:graphicFrame>
        <p:nvGraphicFramePr>
          <p:cNvPr id="7" name="Diagram 6"/>
          <p:cNvGraphicFramePr/>
          <p:nvPr>
            <p:extLst>
              <p:ext uri="{D42A27DB-BD31-4B8C-83A1-F6EECF244321}">
                <p14:modId xmlns:p14="http://schemas.microsoft.com/office/powerpoint/2010/main" val="2498599016"/>
              </p:ext>
            </p:extLst>
          </p:nvPr>
        </p:nvGraphicFramePr>
        <p:xfrm>
          <a:off x="2308998" y="2605597"/>
          <a:ext cx="4791476" cy="3182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5114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59036" y="5752844"/>
            <a:ext cx="1139257" cy="1080252"/>
          </a:xfrm>
          <a:prstGeom prst="rect">
            <a:avLst/>
          </a:prstGeom>
        </p:spPr>
      </p:pic>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457200" indent="-457200">
              <a:spcBef>
                <a:spcPts val="0"/>
              </a:spcBef>
            </a:pPr>
            <a:r>
              <a:rPr lang="en-US" sz="3200" dirty="0" smtClean="0">
                <a:solidFill>
                  <a:srgbClr val="000090"/>
                </a:solidFill>
                <a:latin typeface="Times Roman"/>
                <a:cs typeface="Times Roman"/>
              </a:rPr>
              <a:t>Real Estate Taxes</a:t>
            </a:r>
          </a:p>
        </p:txBody>
      </p:sp>
      <p:graphicFrame>
        <p:nvGraphicFramePr>
          <p:cNvPr id="10" name="Diagram 9"/>
          <p:cNvGraphicFramePr/>
          <p:nvPr>
            <p:extLst>
              <p:ext uri="{D42A27DB-BD31-4B8C-83A1-F6EECF244321}">
                <p14:modId xmlns:p14="http://schemas.microsoft.com/office/powerpoint/2010/main" val="3579168880"/>
              </p:ext>
            </p:extLst>
          </p:nvPr>
        </p:nvGraphicFramePr>
        <p:xfrm>
          <a:off x="1524000" y="239803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72140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09554" y="5670369"/>
            <a:ext cx="1139257" cy="1080252"/>
          </a:xfrm>
          <a:prstGeom prst="rect">
            <a:avLst/>
          </a:prstGeom>
        </p:spPr>
      </p:pic>
      <p:sp>
        <p:nvSpPr>
          <p:cNvPr id="3" name="Title 1"/>
          <p:cNvSpPr>
            <a:spLocks noGrp="1"/>
          </p:cNvSpPr>
          <p:nvPr>
            <p:ph type="title"/>
          </p:nvPr>
        </p:nvSpPr>
        <p:spPr>
          <a:xfrm>
            <a:off x="457200" y="152700"/>
            <a:ext cx="8229600" cy="77104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457200" indent="-457200">
              <a:spcBef>
                <a:spcPts val="0"/>
              </a:spcBef>
            </a:pPr>
            <a:r>
              <a:rPr lang="en-US" sz="3200" dirty="0" smtClean="0">
                <a:solidFill>
                  <a:srgbClr val="000090"/>
                </a:solidFill>
                <a:latin typeface="Times Roman"/>
                <a:cs typeface="Times Roman"/>
              </a:rPr>
              <a:t>Real Estate Taxes</a:t>
            </a:r>
          </a:p>
        </p:txBody>
      </p:sp>
      <p:graphicFrame>
        <p:nvGraphicFramePr>
          <p:cNvPr id="6" name="Table 5"/>
          <p:cNvGraphicFramePr>
            <a:graphicFrameLocks noGrp="1"/>
          </p:cNvGraphicFramePr>
          <p:nvPr>
            <p:extLst>
              <p:ext uri="{D42A27DB-BD31-4B8C-83A1-F6EECF244321}">
                <p14:modId xmlns:p14="http://schemas.microsoft.com/office/powerpoint/2010/main" val="2485068485"/>
              </p:ext>
            </p:extLst>
          </p:nvPr>
        </p:nvGraphicFramePr>
        <p:xfrm>
          <a:off x="2426244" y="1014285"/>
          <a:ext cx="6259287" cy="5538086"/>
        </p:xfrm>
        <a:graphic>
          <a:graphicData uri="http://schemas.openxmlformats.org/drawingml/2006/table">
            <a:tbl>
              <a:tblPr firstRow="1" bandRow="1">
                <a:tableStyleId>{ED083AE6-46FA-4A59-8FB0-9F97EB10719F}</a:tableStyleId>
              </a:tblPr>
              <a:tblGrid>
                <a:gridCol w="2086429"/>
                <a:gridCol w="1398293"/>
                <a:gridCol w="2774565"/>
              </a:tblGrid>
              <a:tr h="347514">
                <a:tc>
                  <a:txBody>
                    <a:bodyPr/>
                    <a:lstStyle/>
                    <a:p>
                      <a:pPr algn="l" fontAlgn="b"/>
                      <a:r>
                        <a:rPr lang="en-US" sz="1800" b="0" i="0" u="none" strike="noStrike" dirty="0">
                          <a:effectLst/>
                          <a:latin typeface="Times Bold"/>
                          <a:cs typeface="Times Bold"/>
                        </a:rPr>
                        <a:t>ASSESSED VALUE</a:t>
                      </a:r>
                    </a:p>
                  </a:txBody>
                  <a:tcPr marL="12700" marR="12700" marT="12700" marB="0" anchor="b">
                    <a:solidFill>
                      <a:schemeClr val="accent5">
                        <a:lumMod val="20000"/>
                        <a:lumOff val="80000"/>
                      </a:schemeClr>
                    </a:solidFill>
                  </a:tcPr>
                </a:tc>
                <a:tc>
                  <a:txBody>
                    <a:bodyPr/>
                    <a:lstStyle/>
                    <a:p>
                      <a:pPr algn="r" fontAlgn="b"/>
                      <a:r>
                        <a:rPr lang="en-US" sz="1800" b="0" i="0" u="none" strike="noStrike" dirty="0">
                          <a:effectLst/>
                          <a:latin typeface="Times Bold"/>
                          <a:cs typeface="Times Bold"/>
                        </a:rPr>
                        <a:t>LAND</a:t>
                      </a:r>
                    </a:p>
                  </a:txBody>
                  <a:tcPr marL="12700" marR="12700" marT="12700" marB="0" anchor="b">
                    <a:solidFill>
                      <a:schemeClr val="accent5">
                        <a:lumMod val="20000"/>
                        <a:lumOff val="80000"/>
                      </a:schemeClr>
                    </a:solidFill>
                  </a:tcPr>
                </a:tc>
                <a:tc>
                  <a:txBody>
                    <a:bodyPr/>
                    <a:lstStyle/>
                    <a:p>
                      <a:pPr algn="r" fontAlgn="b"/>
                      <a:r>
                        <a:rPr lang="en-US" sz="1800" b="0" i="0" u="none" strike="noStrike" dirty="0">
                          <a:effectLst/>
                          <a:latin typeface="Times Bold"/>
                          <a:cs typeface="Times Bold"/>
                        </a:rPr>
                        <a:t>$165,500 </a:t>
                      </a:r>
                    </a:p>
                  </a:txBody>
                  <a:tcPr marL="12700" marR="12700" marT="12700" marB="0" anchor="b">
                    <a:solidFill>
                      <a:schemeClr val="accent5">
                        <a:lumMod val="20000"/>
                        <a:lumOff val="80000"/>
                      </a:schemeClr>
                    </a:solidFill>
                  </a:tcPr>
                </a:tc>
              </a:tr>
              <a:tr h="347514">
                <a:tc>
                  <a:txBody>
                    <a:bodyPr/>
                    <a:lstStyle/>
                    <a:p>
                      <a:pPr algn="l" fontAlgn="b"/>
                      <a:r>
                        <a:rPr lang="en-US" sz="1800" b="0" i="0" u="none" strike="noStrike" dirty="0">
                          <a:effectLst/>
                          <a:latin typeface="Times Bold"/>
                          <a:cs typeface="Times Bold"/>
                        </a:rPr>
                        <a:t>(</a:t>
                      </a:r>
                      <a:r>
                        <a:rPr lang="en-US" sz="1800" b="0" i="0" u="none" strike="noStrike" dirty="0">
                          <a:solidFill>
                            <a:srgbClr val="FF0000"/>
                          </a:solidFill>
                          <a:effectLst/>
                          <a:latin typeface="Times Bold"/>
                          <a:cs typeface="Times Bold"/>
                        </a:rPr>
                        <a:t>Prior</a:t>
                      </a:r>
                      <a:r>
                        <a:rPr lang="en-US" sz="1800" b="0" i="0" u="none" strike="noStrike" dirty="0">
                          <a:effectLst/>
                          <a:latin typeface="Times Bold"/>
                          <a:cs typeface="Times Bold"/>
                        </a:rPr>
                        <a:t>)</a:t>
                      </a:r>
                    </a:p>
                  </a:txBody>
                  <a:tcPr marL="12700" marR="12700" marT="12700" marB="0" anchor="b">
                    <a:solidFill>
                      <a:schemeClr val="accent5">
                        <a:lumMod val="20000"/>
                        <a:lumOff val="80000"/>
                      </a:schemeClr>
                    </a:solidFill>
                  </a:tcPr>
                </a:tc>
                <a:tc>
                  <a:txBody>
                    <a:bodyPr/>
                    <a:lstStyle/>
                    <a:p>
                      <a:pPr algn="r" fontAlgn="b"/>
                      <a:r>
                        <a:rPr lang="en-US" sz="1800" b="0" i="0" u="none" strike="noStrike" dirty="0">
                          <a:effectLst/>
                          <a:latin typeface="Times Bold"/>
                          <a:cs typeface="Times Bold"/>
                        </a:rPr>
                        <a:t>BUILDING</a:t>
                      </a:r>
                    </a:p>
                  </a:txBody>
                  <a:tcPr marL="12700" marR="12700" marT="12700" marB="0" anchor="b">
                    <a:solidFill>
                      <a:schemeClr val="accent5">
                        <a:lumMod val="20000"/>
                        <a:lumOff val="80000"/>
                      </a:schemeClr>
                    </a:solidFill>
                  </a:tcPr>
                </a:tc>
                <a:tc>
                  <a:txBody>
                    <a:bodyPr/>
                    <a:lstStyle/>
                    <a:p>
                      <a:pPr algn="r" fontAlgn="b"/>
                      <a:r>
                        <a:rPr lang="en-US" sz="1800" b="0" i="0" u="sng" strike="noStrike" dirty="0">
                          <a:effectLst/>
                          <a:latin typeface="Times Bold"/>
                          <a:cs typeface="Times Bold"/>
                        </a:rPr>
                        <a:t>$1,002,110 </a:t>
                      </a:r>
                    </a:p>
                  </a:txBody>
                  <a:tcPr marL="12700" marR="12700" marT="12700" marB="0" anchor="b">
                    <a:solidFill>
                      <a:schemeClr val="accent5">
                        <a:lumMod val="20000"/>
                        <a:lumOff val="80000"/>
                      </a:schemeClr>
                    </a:solidFill>
                  </a:tcPr>
                </a:tc>
              </a:tr>
              <a:tr h="347514">
                <a:tc>
                  <a:txBody>
                    <a:bodyPr/>
                    <a:lstStyle/>
                    <a:p>
                      <a:pPr algn="l" fontAlgn="b"/>
                      <a:r>
                        <a:rPr lang="sk-SK" sz="1800" b="0" i="0" u="none" strike="noStrike" dirty="0">
                          <a:effectLst/>
                          <a:latin typeface="Times Bold"/>
                          <a:cs typeface="Times Bold"/>
                        </a:rPr>
                        <a:t> </a:t>
                      </a:r>
                    </a:p>
                  </a:txBody>
                  <a:tcPr marL="12700" marR="12700" marT="12700" marB="0" anchor="b">
                    <a:solidFill>
                      <a:schemeClr val="accent5">
                        <a:lumMod val="20000"/>
                        <a:lumOff val="80000"/>
                      </a:schemeClr>
                    </a:solidFill>
                  </a:tcPr>
                </a:tc>
                <a:tc>
                  <a:txBody>
                    <a:bodyPr/>
                    <a:lstStyle/>
                    <a:p>
                      <a:pPr algn="r" fontAlgn="b"/>
                      <a:r>
                        <a:rPr lang="en-US" sz="1800" b="0" i="0" u="none" strike="noStrike" dirty="0">
                          <a:effectLst/>
                          <a:latin typeface="Times Bold"/>
                          <a:cs typeface="Times Bold"/>
                        </a:rPr>
                        <a:t>TOTAL</a:t>
                      </a:r>
                    </a:p>
                  </a:txBody>
                  <a:tcPr marL="12700" marR="12700" marT="12700" marB="0" anchor="b">
                    <a:solidFill>
                      <a:schemeClr val="accent5">
                        <a:lumMod val="20000"/>
                        <a:lumOff val="80000"/>
                      </a:schemeClr>
                    </a:solidFill>
                  </a:tcPr>
                </a:tc>
                <a:tc>
                  <a:txBody>
                    <a:bodyPr/>
                    <a:lstStyle/>
                    <a:p>
                      <a:pPr algn="r" fontAlgn="b"/>
                      <a:r>
                        <a:rPr lang="en-US" sz="1800" b="0" i="0" u="none" strike="noStrike" dirty="0">
                          <a:effectLst/>
                          <a:latin typeface="Times Bold"/>
                          <a:cs typeface="Times Bold"/>
                        </a:rPr>
                        <a:t>$1,167,610 </a:t>
                      </a:r>
                    </a:p>
                  </a:txBody>
                  <a:tcPr marL="12700" marR="12700" marT="12700" marB="0" anchor="b">
                    <a:solidFill>
                      <a:schemeClr val="accent5">
                        <a:lumMod val="20000"/>
                        <a:lumOff val="80000"/>
                      </a:schemeClr>
                    </a:solidFill>
                  </a:tcPr>
                </a:tc>
              </a:tr>
              <a:tr h="347514">
                <a:tc>
                  <a:txBody>
                    <a:bodyPr/>
                    <a:lstStyle/>
                    <a:p>
                      <a:pPr algn="l" fontAlgn="b"/>
                      <a:r>
                        <a:rPr lang="en-US" sz="1600" b="0" i="0" u="none" strike="noStrike" dirty="0" smtClean="0">
                          <a:solidFill>
                            <a:srgbClr val="0000FF"/>
                          </a:solidFill>
                          <a:effectLst/>
                          <a:latin typeface="Times Bold"/>
                          <a:cs typeface="Times Bold"/>
                        </a:rPr>
                        <a:t>Estimated</a:t>
                      </a:r>
                      <a:r>
                        <a:rPr lang="en-US" sz="1600" b="0" i="0" u="none" strike="noStrike" baseline="0" dirty="0" smtClean="0">
                          <a:solidFill>
                            <a:srgbClr val="0000FF"/>
                          </a:solidFill>
                          <a:effectLst/>
                          <a:latin typeface="Times Bold"/>
                          <a:cs typeface="Times Bold"/>
                        </a:rPr>
                        <a:t> Market Value</a:t>
                      </a:r>
                      <a:endParaRPr lang="en-US" sz="1600" b="0" i="0" u="none" strike="noStrike" dirty="0">
                        <a:solidFill>
                          <a:srgbClr val="0000FF"/>
                        </a:solidFill>
                        <a:effectLst/>
                        <a:latin typeface="Times Bold"/>
                        <a:cs typeface="Times Bold"/>
                      </a:endParaRPr>
                    </a:p>
                  </a:txBody>
                  <a:tcPr marL="12700" marR="12700" marT="12700" marB="0" anchor="b">
                    <a:solidFill>
                      <a:schemeClr val="accent5">
                        <a:lumMod val="20000"/>
                        <a:lumOff val="80000"/>
                      </a:schemeClr>
                    </a:solidFill>
                  </a:tcPr>
                </a:tc>
                <a:tc>
                  <a:txBody>
                    <a:bodyPr/>
                    <a:lstStyle/>
                    <a:p>
                      <a:pPr algn="l" fontAlgn="b"/>
                      <a:endParaRPr lang="en-US" sz="1800" b="0" i="0" u="none" strike="noStrike" dirty="0">
                        <a:effectLst/>
                        <a:latin typeface="Times Bold"/>
                        <a:cs typeface="Times Bold"/>
                      </a:endParaRPr>
                    </a:p>
                  </a:txBody>
                  <a:tcPr marL="12700" marR="12700" marT="12700" marB="0" anchor="b">
                    <a:solidFill>
                      <a:schemeClr val="accent5">
                        <a:lumMod val="20000"/>
                        <a:lumOff val="80000"/>
                      </a:schemeClr>
                    </a:solidFill>
                  </a:tcPr>
                </a:tc>
                <a:tc>
                  <a:txBody>
                    <a:bodyPr/>
                    <a:lstStyle/>
                    <a:p>
                      <a:pPr algn="l" fontAlgn="b"/>
                      <a:r>
                        <a:rPr lang="en-US" sz="1800" b="0" i="0" u="none" strike="noStrike" dirty="0" smtClean="0">
                          <a:solidFill>
                            <a:srgbClr val="0000FF"/>
                          </a:solidFill>
                          <a:effectLst/>
                          <a:latin typeface="Times Bold"/>
                          <a:cs typeface="Times Bold"/>
                        </a:rPr>
                        <a:t>$11,675,000</a:t>
                      </a:r>
                    </a:p>
                  </a:txBody>
                  <a:tcPr marL="12700" marR="12700" marT="12700" marB="0" anchor="b">
                    <a:solidFill>
                      <a:schemeClr val="accent5">
                        <a:lumMod val="20000"/>
                        <a:lumOff val="80000"/>
                      </a:schemeClr>
                    </a:solidFill>
                  </a:tcPr>
                </a:tc>
              </a:tr>
              <a:tr h="0">
                <a:tc>
                  <a:txBody>
                    <a:bodyPr/>
                    <a:lstStyle/>
                    <a:p>
                      <a:pPr algn="l" fontAlgn="b"/>
                      <a:r>
                        <a:rPr lang="en-US" sz="1800" b="0" i="0" u="none" strike="noStrike" dirty="0">
                          <a:effectLst/>
                          <a:latin typeface="Times Bold"/>
                          <a:cs typeface="Times Bold"/>
                        </a:rPr>
                        <a:t>ASSESSED VALUE -</a:t>
                      </a:r>
                    </a:p>
                  </a:txBody>
                  <a:tcPr marL="12700" marR="12700" marT="12700" marB="0" anchor="b">
                    <a:solidFill>
                      <a:schemeClr val="bg2">
                        <a:lumMod val="90000"/>
                      </a:schemeClr>
                    </a:solidFill>
                  </a:tcPr>
                </a:tc>
                <a:tc>
                  <a:txBody>
                    <a:bodyPr/>
                    <a:lstStyle/>
                    <a:p>
                      <a:pPr algn="r" fontAlgn="b"/>
                      <a:r>
                        <a:rPr lang="en-US" sz="1800" b="0" i="0" u="none" strike="noStrike" dirty="0">
                          <a:effectLst/>
                          <a:latin typeface="Times Bold"/>
                          <a:cs typeface="Times Bold"/>
                        </a:rPr>
                        <a:t>LAND</a:t>
                      </a:r>
                    </a:p>
                  </a:txBody>
                  <a:tcPr marL="12700" marR="12700" marT="12700" marB="0" anchor="b">
                    <a:solidFill>
                      <a:schemeClr val="bg2">
                        <a:lumMod val="90000"/>
                      </a:schemeClr>
                    </a:solidFill>
                  </a:tcPr>
                </a:tc>
                <a:tc>
                  <a:txBody>
                    <a:bodyPr/>
                    <a:lstStyle/>
                    <a:p>
                      <a:pPr algn="r" fontAlgn="b"/>
                      <a:r>
                        <a:rPr lang="en-US" sz="1800" b="0" i="0" u="none" strike="noStrike" dirty="0">
                          <a:effectLst/>
                          <a:latin typeface="Times Bold"/>
                          <a:cs typeface="Times Bold"/>
                        </a:rPr>
                        <a:t>$231,700 </a:t>
                      </a:r>
                    </a:p>
                  </a:txBody>
                  <a:tcPr marL="12700" marR="12700" marT="12700" marB="0" anchor="b">
                    <a:solidFill>
                      <a:schemeClr val="bg2">
                        <a:lumMod val="90000"/>
                      </a:schemeClr>
                    </a:solidFill>
                  </a:tcPr>
                </a:tc>
              </a:tr>
              <a:tr h="347514">
                <a:tc>
                  <a:txBody>
                    <a:bodyPr/>
                    <a:lstStyle/>
                    <a:p>
                      <a:pPr algn="l" fontAlgn="b"/>
                      <a:r>
                        <a:rPr lang="en-US" sz="1800" b="0" i="0" u="none" strike="noStrike" dirty="0">
                          <a:effectLst/>
                          <a:latin typeface="Times Bold"/>
                          <a:cs typeface="Times Bold"/>
                        </a:rPr>
                        <a:t>(</a:t>
                      </a:r>
                      <a:r>
                        <a:rPr lang="en-US" sz="1800" b="0" i="0" u="none" strike="noStrike" dirty="0">
                          <a:solidFill>
                            <a:srgbClr val="FF0000"/>
                          </a:solidFill>
                          <a:effectLst/>
                          <a:latin typeface="Times Bold"/>
                          <a:cs typeface="Times Bold"/>
                        </a:rPr>
                        <a:t>Proposed</a:t>
                      </a:r>
                      <a:r>
                        <a:rPr lang="en-US" sz="1800" b="0" i="0" u="none" strike="noStrike" dirty="0">
                          <a:effectLst/>
                          <a:latin typeface="Times Bold"/>
                          <a:cs typeface="Times Bold"/>
                        </a:rPr>
                        <a:t>)</a:t>
                      </a:r>
                    </a:p>
                  </a:txBody>
                  <a:tcPr marL="12700" marR="12700" marT="12700" marB="0" anchor="b">
                    <a:solidFill>
                      <a:schemeClr val="bg2">
                        <a:lumMod val="90000"/>
                      </a:schemeClr>
                    </a:solidFill>
                  </a:tcPr>
                </a:tc>
                <a:tc>
                  <a:txBody>
                    <a:bodyPr/>
                    <a:lstStyle/>
                    <a:p>
                      <a:pPr algn="r" fontAlgn="b"/>
                      <a:r>
                        <a:rPr lang="en-US" sz="1800" b="0" i="0" u="none" strike="noStrike" dirty="0">
                          <a:effectLst/>
                          <a:latin typeface="Times Bold"/>
                          <a:cs typeface="Times Bold"/>
                        </a:rPr>
                        <a:t>BUILDING</a:t>
                      </a:r>
                    </a:p>
                  </a:txBody>
                  <a:tcPr marL="12700" marR="12700" marT="12700" marB="0" anchor="b">
                    <a:solidFill>
                      <a:schemeClr val="bg2">
                        <a:lumMod val="90000"/>
                      </a:schemeClr>
                    </a:solidFill>
                  </a:tcPr>
                </a:tc>
                <a:tc>
                  <a:txBody>
                    <a:bodyPr/>
                    <a:lstStyle/>
                    <a:p>
                      <a:pPr algn="r" fontAlgn="b"/>
                      <a:r>
                        <a:rPr lang="en-US" sz="1800" b="0" i="0" u="sng" strike="noStrike" dirty="0">
                          <a:effectLst/>
                          <a:latin typeface="Times Bold"/>
                          <a:cs typeface="Times Bold"/>
                        </a:rPr>
                        <a:t>$1,845,739 </a:t>
                      </a:r>
                    </a:p>
                  </a:txBody>
                  <a:tcPr marL="12700" marR="12700" marT="12700" marB="0" anchor="b">
                    <a:solidFill>
                      <a:schemeClr val="bg2">
                        <a:lumMod val="90000"/>
                      </a:schemeClr>
                    </a:solidFill>
                  </a:tcPr>
                </a:tc>
              </a:tr>
              <a:tr h="347514">
                <a:tc>
                  <a:txBody>
                    <a:bodyPr/>
                    <a:lstStyle/>
                    <a:p>
                      <a:pPr algn="l" fontAlgn="b"/>
                      <a:r>
                        <a:rPr lang="sk-SK" sz="1800" b="0" i="0" u="none" strike="noStrike" dirty="0">
                          <a:effectLst/>
                          <a:latin typeface="Times Bold"/>
                          <a:cs typeface="Times Bold"/>
                        </a:rPr>
                        <a:t> </a:t>
                      </a:r>
                    </a:p>
                  </a:txBody>
                  <a:tcPr marL="12700" marR="12700" marT="12700" marB="0" anchor="b">
                    <a:solidFill>
                      <a:schemeClr val="bg2">
                        <a:lumMod val="90000"/>
                      </a:schemeClr>
                    </a:solidFill>
                  </a:tcPr>
                </a:tc>
                <a:tc>
                  <a:txBody>
                    <a:bodyPr/>
                    <a:lstStyle/>
                    <a:p>
                      <a:pPr algn="r" fontAlgn="b"/>
                      <a:r>
                        <a:rPr lang="en-US" sz="1800" b="0" i="0" u="none" strike="noStrike" dirty="0">
                          <a:effectLst/>
                          <a:latin typeface="Times Bold"/>
                          <a:cs typeface="Times Bold"/>
                        </a:rPr>
                        <a:t>TOTAL</a:t>
                      </a:r>
                    </a:p>
                  </a:txBody>
                  <a:tcPr marL="12700" marR="12700" marT="12700" marB="0" anchor="b">
                    <a:solidFill>
                      <a:schemeClr val="bg2">
                        <a:lumMod val="90000"/>
                      </a:schemeClr>
                    </a:solidFill>
                  </a:tcPr>
                </a:tc>
                <a:tc>
                  <a:txBody>
                    <a:bodyPr/>
                    <a:lstStyle/>
                    <a:p>
                      <a:pPr algn="r" fontAlgn="b"/>
                      <a:r>
                        <a:rPr lang="en-US" sz="1800" b="0" i="0" u="none" strike="noStrike" dirty="0">
                          <a:effectLst/>
                          <a:latin typeface="Times Bold"/>
                          <a:cs typeface="Times Bold"/>
                        </a:rPr>
                        <a:t>$2,077,439 </a:t>
                      </a:r>
                    </a:p>
                  </a:txBody>
                  <a:tcPr marL="12700" marR="12700" marT="12700" marB="0" anchor="b">
                    <a:solidFill>
                      <a:schemeClr val="bg2">
                        <a:lumMod val="90000"/>
                      </a:schemeClr>
                    </a:solidFill>
                  </a:tcPr>
                </a:tc>
              </a:tr>
              <a:tr h="34751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FF"/>
                          </a:solidFill>
                          <a:effectLst/>
                          <a:latin typeface="Times Bold"/>
                          <a:cs typeface="Times Bold"/>
                        </a:rPr>
                        <a:t>Estimated</a:t>
                      </a:r>
                      <a:r>
                        <a:rPr lang="en-US" sz="1600" b="0" i="0" u="none" strike="noStrike" baseline="0" dirty="0" smtClean="0">
                          <a:solidFill>
                            <a:srgbClr val="0000FF"/>
                          </a:solidFill>
                          <a:effectLst/>
                          <a:latin typeface="Times Bold"/>
                          <a:cs typeface="Times Bold"/>
                        </a:rPr>
                        <a:t> Market Value</a:t>
                      </a:r>
                      <a:endParaRPr lang="en-US" sz="1600" b="0" i="0" u="none" strike="noStrike" dirty="0" smtClean="0">
                        <a:solidFill>
                          <a:srgbClr val="0000FF"/>
                        </a:solidFill>
                        <a:effectLst/>
                        <a:latin typeface="Times Bold"/>
                        <a:cs typeface="Times Bold"/>
                      </a:endParaRPr>
                    </a:p>
                  </a:txBody>
                  <a:tcPr marL="12700" marR="12700" marT="12700" marB="0" anchor="b">
                    <a:solidFill>
                      <a:schemeClr val="bg2">
                        <a:lumMod val="90000"/>
                      </a:schemeClr>
                    </a:solidFill>
                  </a:tcPr>
                </a:tc>
                <a:tc>
                  <a:txBody>
                    <a:bodyPr/>
                    <a:lstStyle/>
                    <a:p>
                      <a:pPr algn="l" fontAlgn="b"/>
                      <a:endParaRPr lang="en-US" sz="1800" b="0" i="0" u="none" strike="noStrike" dirty="0">
                        <a:effectLst/>
                        <a:latin typeface="Times Bold"/>
                        <a:cs typeface="Times Bold"/>
                      </a:endParaRPr>
                    </a:p>
                  </a:txBody>
                  <a:tcPr marL="12700" marR="12700" marT="12700" marB="0" anchor="b">
                    <a:solidFill>
                      <a:schemeClr val="bg2">
                        <a:lumMod val="90000"/>
                      </a:schemeClr>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FF"/>
                          </a:solidFill>
                          <a:effectLst/>
                          <a:latin typeface="Times Bold"/>
                          <a:cs typeface="Times Bold"/>
                        </a:rPr>
                        <a:t>$20,775,000</a:t>
                      </a:r>
                    </a:p>
                  </a:txBody>
                  <a:tcPr marL="12700" marR="12700" marT="12700" marB="0" anchor="b">
                    <a:solidFill>
                      <a:schemeClr val="bg2">
                        <a:lumMod val="90000"/>
                      </a:schemeClr>
                    </a:solidFill>
                  </a:tcPr>
                </a:tc>
              </a:tr>
              <a:tr h="347514">
                <a:tc gridSpan="2">
                  <a:txBody>
                    <a:bodyPr/>
                    <a:lstStyle/>
                    <a:p>
                      <a:pPr algn="l" fontAlgn="b"/>
                      <a:r>
                        <a:rPr lang="en-US" sz="1800" b="0" i="0" u="none" strike="noStrike" dirty="0">
                          <a:effectLst/>
                          <a:latin typeface="Times Bold"/>
                          <a:cs typeface="Times Bold"/>
                        </a:rPr>
                        <a:t>PRIOR REAL ESTATE TAXES</a:t>
                      </a:r>
                    </a:p>
                  </a:txBody>
                  <a:tcPr marL="12700" marR="12700" marT="12700" marB="0" anchor="b">
                    <a:solidFill>
                      <a:schemeClr val="accent3">
                        <a:lumMod val="20000"/>
                        <a:lumOff val="80000"/>
                      </a:schemeClr>
                    </a:solidFill>
                  </a:tcPr>
                </a:tc>
                <a:tc hMerge="1">
                  <a:txBody>
                    <a:bodyPr/>
                    <a:lstStyle/>
                    <a:p>
                      <a:endParaRPr lang="en-US"/>
                    </a:p>
                  </a:txBody>
                  <a:tcPr/>
                </a:tc>
                <a:tc>
                  <a:txBody>
                    <a:bodyPr/>
                    <a:lstStyle/>
                    <a:p>
                      <a:pPr algn="r" fontAlgn="b"/>
                      <a:r>
                        <a:rPr lang="en-US" sz="1800" b="0" i="0" u="none" strike="noStrike" dirty="0">
                          <a:effectLst/>
                          <a:latin typeface="Times Bold"/>
                          <a:cs typeface="Times Bold"/>
                        </a:rPr>
                        <a:t>$251,351 </a:t>
                      </a:r>
                    </a:p>
                  </a:txBody>
                  <a:tcPr marL="12700" marR="12700" marT="12700" marB="0" anchor="b">
                    <a:solidFill>
                      <a:schemeClr val="accent3">
                        <a:lumMod val="20000"/>
                        <a:lumOff val="80000"/>
                      </a:schemeClr>
                    </a:solidFill>
                  </a:tcPr>
                </a:tc>
              </a:tr>
              <a:tr h="347514">
                <a:tc gridSpan="2">
                  <a:txBody>
                    <a:bodyPr/>
                    <a:lstStyle/>
                    <a:p>
                      <a:pPr algn="l" fontAlgn="b"/>
                      <a:r>
                        <a:rPr lang="en-US" sz="1800" b="0" i="0" u="none" strike="noStrike" dirty="0">
                          <a:effectLst/>
                          <a:latin typeface="Times Bold"/>
                          <a:cs typeface="Times Bold"/>
                        </a:rPr>
                        <a:t>PROPOSED REAL ESTATE TAXES</a:t>
                      </a:r>
                    </a:p>
                  </a:txBody>
                  <a:tcPr marL="12700" marR="12700" marT="12700" marB="0" anchor="b">
                    <a:solidFill>
                      <a:schemeClr val="accent3">
                        <a:lumMod val="20000"/>
                        <a:lumOff val="80000"/>
                      </a:schemeClr>
                    </a:solidFill>
                  </a:tcPr>
                </a:tc>
                <a:tc hMerge="1">
                  <a:txBody>
                    <a:bodyPr/>
                    <a:lstStyle/>
                    <a:p>
                      <a:endParaRPr lang="en-US"/>
                    </a:p>
                  </a:txBody>
                  <a:tcPr/>
                </a:tc>
                <a:tc>
                  <a:txBody>
                    <a:bodyPr/>
                    <a:lstStyle/>
                    <a:p>
                      <a:pPr algn="r" fontAlgn="b"/>
                      <a:r>
                        <a:rPr lang="en-US" sz="1800" b="0" i="0" u="none" strike="noStrike" dirty="0">
                          <a:effectLst/>
                          <a:latin typeface="Times Bold"/>
                          <a:cs typeface="Times Bold"/>
                        </a:rPr>
                        <a:t>$447,210 </a:t>
                      </a:r>
                    </a:p>
                  </a:txBody>
                  <a:tcPr marL="12700" marR="12700" marT="12700" marB="0" anchor="b">
                    <a:solidFill>
                      <a:schemeClr val="accent3">
                        <a:lumMod val="20000"/>
                        <a:lumOff val="80000"/>
                      </a:schemeClr>
                    </a:solidFill>
                  </a:tcPr>
                </a:tc>
              </a:tr>
              <a:tr h="173311">
                <a:tc>
                  <a:txBody>
                    <a:bodyPr/>
                    <a:lstStyle/>
                    <a:p>
                      <a:pPr algn="l" fontAlgn="b"/>
                      <a:endParaRPr lang="en-US" sz="1800" b="0" i="0" u="none" strike="noStrike" dirty="0">
                        <a:effectLst/>
                        <a:latin typeface="Times Bold"/>
                        <a:cs typeface="Times Bold"/>
                      </a:endParaRPr>
                    </a:p>
                  </a:txBody>
                  <a:tcPr marL="12700" marR="12700" marT="12700" marB="0" anchor="b"/>
                </a:tc>
                <a:tc>
                  <a:txBody>
                    <a:bodyPr/>
                    <a:lstStyle/>
                    <a:p>
                      <a:pPr algn="l" fontAlgn="b"/>
                      <a:endParaRPr lang="en-US" sz="1800" b="0" i="0" u="none" strike="noStrike" dirty="0">
                        <a:effectLst/>
                        <a:latin typeface="Times Bold"/>
                        <a:cs typeface="Times Bold"/>
                      </a:endParaRPr>
                    </a:p>
                  </a:txBody>
                  <a:tcPr marL="12700" marR="12700" marT="12700" marB="0" anchor="b"/>
                </a:tc>
                <a:tc>
                  <a:txBody>
                    <a:bodyPr/>
                    <a:lstStyle/>
                    <a:p>
                      <a:pPr algn="l" fontAlgn="b"/>
                      <a:endParaRPr lang="en-US" sz="1800" b="0" i="0" u="none" strike="noStrike" dirty="0">
                        <a:effectLst/>
                        <a:latin typeface="Times Bold"/>
                        <a:cs typeface="Times Bold"/>
                      </a:endParaRPr>
                    </a:p>
                  </a:txBody>
                  <a:tcPr marL="12700" marR="12700" marT="12700" marB="0" anchor="b"/>
                </a:tc>
              </a:tr>
              <a:tr h="347514">
                <a:tc>
                  <a:txBody>
                    <a:bodyPr/>
                    <a:lstStyle/>
                    <a:p>
                      <a:pPr algn="l" fontAlgn="b"/>
                      <a:r>
                        <a:rPr lang="en-US" sz="1800" b="0" i="0" u="none" strike="noStrike" dirty="0">
                          <a:effectLst/>
                          <a:latin typeface="Times Bold"/>
                          <a:cs typeface="Times Bold"/>
                        </a:rPr>
                        <a:t>Tax Rate</a:t>
                      </a:r>
                    </a:p>
                  </a:txBody>
                  <a:tcPr marL="12700" marR="12700" marT="12700" marB="0" anchor="b">
                    <a:solidFill>
                      <a:schemeClr val="accent6">
                        <a:lumMod val="20000"/>
                        <a:lumOff val="80000"/>
                      </a:schemeClr>
                    </a:solidFill>
                  </a:tcPr>
                </a:tc>
                <a:tc>
                  <a:txBody>
                    <a:bodyPr/>
                    <a:lstStyle/>
                    <a:p>
                      <a:pPr algn="l" fontAlgn="b"/>
                      <a:r>
                        <a:rPr lang="sk-SK" sz="1800" b="0" i="0" u="none" strike="noStrike" dirty="0">
                          <a:effectLst/>
                          <a:latin typeface="Times Bold"/>
                          <a:cs typeface="Times Bold"/>
                        </a:rPr>
                        <a:t> </a:t>
                      </a:r>
                    </a:p>
                  </a:txBody>
                  <a:tcPr marL="12700" marR="12700" marT="12700" marB="0" anchor="b">
                    <a:solidFill>
                      <a:schemeClr val="accent6">
                        <a:lumMod val="20000"/>
                        <a:lumOff val="80000"/>
                      </a:schemeClr>
                    </a:solidFill>
                  </a:tcPr>
                </a:tc>
                <a:tc>
                  <a:txBody>
                    <a:bodyPr/>
                    <a:lstStyle/>
                    <a:p>
                      <a:pPr algn="r" fontAlgn="b"/>
                      <a:r>
                        <a:rPr lang="is-IS" sz="1800" b="0" i="0" u="none" strike="noStrike">
                          <a:effectLst/>
                          <a:latin typeface="Times Bold"/>
                          <a:cs typeface="Times Bold"/>
                        </a:rPr>
                        <a:t>7.266%</a:t>
                      </a:r>
                    </a:p>
                  </a:txBody>
                  <a:tcPr marL="12700" marR="12700" marT="12700" marB="0" anchor="b">
                    <a:solidFill>
                      <a:schemeClr val="accent6">
                        <a:lumMod val="20000"/>
                        <a:lumOff val="80000"/>
                      </a:schemeClr>
                    </a:solidFill>
                  </a:tcPr>
                </a:tc>
              </a:tr>
              <a:tr h="347514">
                <a:tc>
                  <a:txBody>
                    <a:bodyPr/>
                    <a:lstStyle/>
                    <a:p>
                      <a:pPr algn="l" fontAlgn="b"/>
                      <a:r>
                        <a:rPr lang="en-US" sz="1800" b="0" i="0" u="none" strike="noStrike" dirty="0" smtClean="0">
                          <a:effectLst/>
                          <a:latin typeface="Times Bold"/>
                          <a:cs typeface="Times Bold"/>
                        </a:rPr>
                        <a:t>Equalization </a:t>
                      </a:r>
                      <a:r>
                        <a:rPr lang="en-US" sz="1800" b="0" i="0" u="none" strike="noStrike" dirty="0">
                          <a:effectLst/>
                          <a:latin typeface="Times Bold"/>
                          <a:cs typeface="Times Bold"/>
                        </a:rPr>
                        <a:t>Rate</a:t>
                      </a:r>
                    </a:p>
                  </a:txBody>
                  <a:tcPr marL="12700" marR="12700" marT="12700" marB="0" anchor="b">
                    <a:solidFill>
                      <a:schemeClr val="accent6">
                        <a:lumMod val="20000"/>
                        <a:lumOff val="80000"/>
                      </a:schemeClr>
                    </a:solidFill>
                  </a:tcPr>
                </a:tc>
                <a:tc>
                  <a:txBody>
                    <a:bodyPr/>
                    <a:lstStyle/>
                    <a:p>
                      <a:pPr algn="l" fontAlgn="b"/>
                      <a:r>
                        <a:rPr lang="sk-SK" sz="1800" b="0" i="0" u="none" strike="noStrike" dirty="0">
                          <a:effectLst/>
                          <a:latin typeface="Times Bold"/>
                          <a:cs typeface="Times Bold"/>
                        </a:rPr>
                        <a:t> </a:t>
                      </a:r>
                    </a:p>
                  </a:txBody>
                  <a:tcPr marL="12700" marR="12700" marT="12700" marB="0" anchor="b">
                    <a:solidFill>
                      <a:schemeClr val="accent6">
                        <a:lumMod val="20000"/>
                        <a:lumOff val="80000"/>
                      </a:schemeClr>
                    </a:solidFill>
                  </a:tcPr>
                </a:tc>
                <a:tc>
                  <a:txBody>
                    <a:bodyPr/>
                    <a:lstStyle/>
                    <a:p>
                      <a:pPr algn="r" fontAlgn="b"/>
                      <a:r>
                        <a:rPr lang="hr-HR" sz="1800" b="0" i="0" u="none" strike="noStrike" dirty="0">
                          <a:effectLst/>
                          <a:latin typeface="Times Bold"/>
                          <a:cs typeface="Times Bold"/>
                        </a:rPr>
                        <a:t>2.9627</a:t>
                      </a:r>
                    </a:p>
                  </a:txBody>
                  <a:tcPr marL="12700" marR="12700" marT="12700" marB="0" anchor="b">
                    <a:solidFill>
                      <a:schemeClr val="accent6">
                        <a:lumMod val="20000"/>
                        <a:lumOff val="80000"/>
                      </a:schemeClr>
                    </a:solidFill>
                  </a:tcPr>
                </a:tc>
              </a:tr>
              <a:tr h="347514">
                <a:tc>
                  <a:txBody>
                    <a:bodyPr/>
                    <a:lstStyle/>
                    <a:p>
                      <a:pPr algn="l" fontAlgn="b"/>
                      <a:r>
                        <a:rPr lang="en-US" sz="1800" b="0" i="0" u="none" strike="noStrike" dirty="0">
                          <a:effectLst/>
                          <a:latin typeface="Times Bold"/>
                          <a:cs typeface="Times Bold"/>
                        </a:rPr>
                        <a:t>Township</a:t>
                      </a:r>
                    </a:p>
                  </a:txBody>
                  <a:tcPr marL="12700" marR="12700" marT="12700" marB="0" anchor="b">
                    <a:solidFill>
                      <a:schemeClr val="accent6">
                        <a:lumMod val="20000"/>
                        <a:lumOff val="80000"/>
                      </a:schemeClr>
                    </a:solidFill>
                  </a:tcPr>
                </a:tc>
                <a:tc>
                  <a:txBody>
                    <a:bodyPr/>
                    <a:lstStyle/>
                    <a:p>
                      <a:pPr algn="l" fontAlgn="b"/>
                      <a:r>
                        <a:rPr lang="sk-SK" sz="1800" b="0" i="0" u="none" strike="noStrike" dirty="0">
                          <a:effectLst/>
                          <a:latin typeface="Times Bold"/>
                          <a:cs typeface="Times Bold"/>
                        </a:rPr>
                        <a:t> </a:t>
                      </a:r>
                    </a:p>
                  </a:txBody>
                  <a:tcPr marL="12700" marR="12700" marT="12700" marB="0" anchor="b">
                    <a:solidFill>
                      <a:schemeClr val="accent6">
                        <a:lumMod val="20000"/>
                        <a:lumOff val="80000"/>
                      </a:schemeClr>
                    </a:solidFill>
                  </a:tcPr>
                </a:tc>
                <a:tc>
                  <a:txBody>
                    <a:bodyPr/>
                    <a:lstStyle/>
                    <a:p>
                      <a:pPr algn="r" fontAlgn="b"/>
                      <a:r>
                        <a:rPr lang="en-US" sz="1800" b="0" i="0" u="none" strike="noStrike" dirty="0">
                          <a:effectLst/>
                          <a:latin typeface="Times Bold"/>
                          <a:cs typeface="Times Bold"/>
                        </a:rPr>
                        <a:t>South Chicago</a:t>
                      </a:r>
                    </a:p>
                  </a:txBody>
                  <a:tcPr marL="12700" marR="12700" marT="12700" marB="0" anchor="b">
                    <a:solidFill>
                      <a:schemeClr val="accent6">
                        <a:lumMod val="20000"/>
                        <a:lumOff val="80000"/>
                      </a:schemeClr>
                    </a:solidFill>
                  </a:tcPr>
                </a:tc>
              </a:tr>
            </a:tbl>
          </a:graphicData>
        </a:graphic>
      </p:graphicFrame>
      <p:sp>
        <p:nvSpPr>
          <p:cNvPr id="7" name="TextBox 6"/>
          <p:cNvSpPr txBox="1"/>
          <p:nvPr/>
        </p:nvSpPr>
        <p:spPr>
          <a:xfrm>
            <a:off x="164086" y="1041023"/>
            <a:ext cx="2262158" cy="3139321"/>
          </a:xfrm>
          <a:prstGeom prst="rect">
            <a:avLst/>
          </a:prstGeom>
          <a:noFill/>
        </p:spPr>
        <p:txBody>
          <a:bodyPr wrap="none" rtlCol="0">
            <a:spAutoFit/>
          </a:bodyPr>
          <a:lstStyle/>
          <a:p>
            <a:r>
              <a:rPr lang="en-US" dirty="0" smtClean="0">
                <a:solidFill>
                  <a:srgbClr val="000090"/>
                </a:solidFill>
              </a:rPr>
              <a:t>Gross Building Area of</a:t>
            </a:r>
          </a:p>
          <a:p>
            <a:r>
              <a:rPr lang="en-US" dirty="0">
                <a:solidFill>
                  <a:srgbClr val="000090"/>
                </a:solidFill>
              </a:rPr>
              <a:t> </a:t>
            </a:r>
            <a:r>
              <a:rPr lang="en-US" dirty="0" smtClean="0">
                <a:solidFill>
                  <a:srgbClr val="000090"/>
                </a:solidFill>
              </a:rPr>
              <a:t>          148,000-SF</a:t>
            </a:r>
          </a:p>
          <a:p>
            <a:r>
              <a:rPr lang="en-US" dirty="0" smtClean="0">
                <a:solidFill>
                  <a:srgbClr val="000090"/>
                </a:solidFill>
              </a:rPr>
              <a:t>135-Units</a:t>
            </a:r>
          </a:p>
          <a:p>
            <a:r>
              <a:rPr lang="en-US" dirty="0" smtClean="0">
                <a:solidFill>
                  <a:srgbClr val="000090"/>
                </a:solidFill>
              </a:rPr>
              <a:t>Mixture of</a:t>
            </a:r>
          </a:p>
          <a:p>
            <a:r>
              <a:rPr lang="en-US" dirty="0">
                <a:solidFill>
                  <a:srgbClr val="000090"/>
                </a:solidFill>
              </a:rPr>
              <a:t> </a:t>
            </a:r>
            <a:r>
              <a:rPr lang="en-US" dirty="0" smtClean="0">
                <a:solidFill>
                  <a:srgbClr val="000090"/>
                </a:solidFill>
              </a:rPr>
              <a:t> 1 Bed</a:t>
            </a:r>
          </a:p>
          <a:p>
            <a:r>
              <a:rPr lang="en-US" dirty="0">
                <a:solidFill>
                  <a:srgbClr val="000090"/>
                </a:solidFill>
              </a:rPr>
              <a:t> </a:t>
            </a:r>
            <a:r>
              <a:rPr lang="en-US" dirty="0" smtClean="0">
                <a:solidFill>
                  <a:srgbClr val="000090"/>
                </a:solidFill>
              </a:rPr>
              <a:t> 2 Bed</a:t>
            </a:r>
          </a:p>
          <a:p>
            <a:r>
              <a:rPr lang="en-US" dirty="0">
                <a:solidFill>
                  <a:srgbClr val="000090"/>
                </a:solidFill>
              </a:rPr>
              <a:t> </a:t>
            </a:r>
            <a:r>
              <a:rPr lang="en-US" dirty="0" smtClean="0">
                <a:solidFill>
                  <a:srgbClr val="000090"/>
                </a:solidFill>
              </a:rPr>
              <a:t> 3 Bed and </a:t>
            </a:r>
          </a:p>
          <a:p>
            <a:r>
              <a:rPr lang="en-US" dirty="0">
                <a:solidFill>
                  <a:srgbClr val="000090"/>
                </a:solidFill>
              </a:rPr>
              <a:t> </a:t>
            </a:r>
            <a:r>
              <a:rPr lang="en-US" dirty="0" smtClean="0">
                <a:solidFill>
                  <a:srgbClr val="000090"/>
                </a:solidFill>
              </a:rPr>
              <a:t> 4 Bedroom units</a:t>
            </a:r>
          </a:p>
          <a:p>
            <a:endParaRPr lang="en-US" dirty="0" smtClean="0">
              <a:solidFill>
                <a:srgbClr val="000090"/>
              </a:solidFill>
            </a:endParaRPr>
          </a:p>
          <a:p>
            <a:r>
              <a:rPr lang="en-US" dirty="0" smtClean="0">
                <a:solidFill>
                  <a:srgbClr val="000090"/>
                </a:solidFill>
              </a:rPr>
              <a:t>77.9% Increase in the</a:t>
            </a:r>
          </a:p>
          <a:p>
            <a:r>
              <a:rPr lang="en-US" dirty="0">
                <a:solidFill>
                  <a:srgbClr val="000090"/>
                </a:solidFill>
              </a:rPr>
              <a:t> </a:t>
            </a:r>
            <a:r>
              <a:rPr lang="en-US" dirty="0" smtClean="0">
                <a:solidFill>
                  <a:srgbClr val="000090"/>
                </a:solidFill>
              </a:rPr>
              <a:t> Tax Assessment</a:t>
            </a:r>
          </a:p>
        </p:txBody>
      </p:sp>
      <p:sp>
        <p:nvSpPr>
          <p:cNvPr id="8" name="TextBox 7"/>
          <p:cNvSpPr txBox="1"/>
          <p:nvPr/>
        </p:nvSpPr>
        <p:spPr>
          <a:xfrm>
            <a:off x="164086" y="4180344"/>
            <a:ext cx="1928215" cy="2677656"/>
          </a:xfrm>
          <a:prstGeom prst="rect">
            <a:avLst/>
          </a:prstGeom>
          <a:noFill/>
        </p:spPr>
        <p:txBody>
          <a:bodyPr wrap="square" rtlCol="0">
            <a:spAutoFit/>
          </a:bodyPr>
          <a:lstStyle/>
          <a:p>
            <a:r>
              <a:rPr lang="en-US" sz="2400" dirty="0"/>
              <a:t>S</a:t>
            </a:r>
            <a:r>
              <a:rPr lang="en-US" sz="2400" dirty="0" smtClean="0"/>
              <a:t>o</a:t>
            </a:r>
            <a:r>
              <a:rPr lang="mr-IN" sz="2400" dirty="0" smtClean="0"/>
              <a:t>…</a:t>
            </a:r>
            <a:r>
              <a:rPr lang="en-US" sz="2400" dirty="0" smtClean="0"/>
              <a:t>.   What is the potential affect of this assessment </a:t>
            </a:r>
          </a:p>
          <a:p>
            <a:r>
              <a:rPr lang="en-US" sz="2400" dirty="0"/>
              <a:t> </a:t>
            </a:r>
            <a:r>
              <a:rPr lang="en-US" sz="2400" dirty="0" smtClean="0"/>
              <a:t>           increase on Value? </a:t>
            </a:r>
            <a:endParaRPr lang="en-US" sz="2400" dirty="0"/>
          </a:p>
        </p:txBody>
      </p:sp>
    </p:spTree>
    <p:extLst>
      <p:ext uri="{BB962C8B-B14F-4D97-AF65-F5344CB8AC3E}">
        <p14:creationId xmlns:p14="http://schemas.microsoft.com/office/powerpoint/2010/main" val="1197537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09554" y="5670369"/>
            <a:ext cx="1139257" cy="1080252"/>
          </a:xfrm>
          <a:prstGeom prst="rect">
            <a:avLst/>
          </a:prstGeom>
        </p:spPr>
      </p:pic>
      <p:sp>
        <p:nvSpPr>
          <p:cNvPr id="3" name="Title 1"/>
          <p:cNvSpPr>
            <a:spLocks noGrp="1"/>
          </p:cNvSpPr>
          <p:nvPr>
            <p:ph type="title"/>
          </p:nvPr>
        </p:nvSpPr>
        <p:spPr>
          <a:xfrm>
            <a:off x="457200" y="152700"/>
            <a:ext cx="8229600" cy="77104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457200" indent="-457200">
              <a:spcBef>
                <a:spcPts val="0"/>
              </a:spcBef>
            </a:pPr>
            <a:r>
              <a:rPr lang="en-US" sz="3200" dirty="0" smtClean="0">
                <a:solidFill>
                  <a:srgbClr val="000090"/>
                </a:solidFill>
                <a:latin typeface="Times Roman"/>
                <a:cs typeface="Times Roman"/>
              </a:rPr>
              <a:t>Real Estate Taxes</a:t>
            </a:r>
          </a:p>
        </p:txBody>
      </p:sp>
      <p:graphicFrame>
        <p:nvGraphicFramePr>
          <p:cNvPr id="4" name="Table 3"/>
          <p:cNvGraphicFramePr>
            <a:graphicFrameLocks noGrp="1"/>
          </p:cNvGraphicFramePr>
          <p:nvPr>
            <p:extLst>
              <p:ext uri="{D42A27DB-BD31-4B8C-83A1-F6EECF244321}">
                <p14:modId xmlns:p14="http://schemas.microsoft.com/office/powerpoint/2010/main" val="2953129840"/>
              </p:ext>
            </p:extLst>
          </p:nvPr>
        </p:nvGraphicFramePr>
        <p:xfrm>
          <a:off x="973158" y="1397000"/>
          <a:ext cx="7183807" cy="3162300"/>
        </p:xfrm>
        <a:graphic>
          <a:graphicData uri="http://schemas.openxmlformats.org/drawingml/2006/table">
            <a:tbl>
              <a:tblPr firstRow="1" bandRow="1">
                <a:tableStyleId>{17292A2E-F333-43FB-9621-5CBBE7FDCDCB}</a:tableStyleId>
              </a:tblPr>
              <a:tblGrid>
                <a:gridCol w="1748390"/>
                <a:gridCol w="1072126"/>
                <a:gridCol w="659770"/>
                <a:gridCol w="655521"/>
                <a:gridCol w="317640"/>
                <a:gridCol w="1206360"/>
                <a:gridCol w="762000"/>
                <a:gridCol w="762000"/>
              </a:tblGrid>
              <a:tr h="370840">
                <a:tc>
                  <a:txBody>
                    <a:bodyPr/>
                    <a:lstStyle/>
                    <a:p>
                      <a:r>
                        <a:rPr lang="en-US" dirty="0" smtClean="0"/>
                        <a:t>Revenue from all Sources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l" fontAlgn="b"/>
                      <a:r>
                        <a:rPr lang="en-US" sz="1700" b="1" i="0" u="none" strike="noStrike" dirty="0">
                          <a:solidFill>
                            <a:srgbClr val="333399"/>
                          </a:solidFill>
                          <a:effectLst/>
                          <a:latin typeface="Times"/>
                        </a:rPr>
                        <a:t>Item</a:t>
                      </a:r>
                    </a:p>
                  </a:txBody>
                  <a:tcPr marL="12700" marR="12700" marT="12700" marB="0" anchor="b"/>
                </a:tc>
                <a:tc>
                  <a:txBody>
                    <a:bodyPr/>
                    <a:lstStyle/>
                    <a:p>
                      <a:pPr algn="l" fontAlgn="b"/>
                      <a:r>
                        <a:rPr lang="en-US" sz="1700" b="1" i="0" u="none" strike="noStrike" dirty="0">
                          <a:solidFill>
                            <a:srgbClr val="333399"/>
                          </a:solidFill>
                          <a:effectLst/>
                          <a:latin typeface="Times"/>
                        </a:rPr>
                        <a:t>Current Revenues</a:t>
                      </a:r>
                    </a:p>
                  </a:txBody>
                  <a:tcPr marL="12700" marR="12700" marT="12700" marB="0" anchor="b"/>
                </a:tc>
                <a:tc>
                  <a:txBody>
                    <a:bodyPr/>
                    <a:lstStyle/>
                    <a:p>
                      <a:pPr algn="l" fontAlgn="b"/>
                      <a:r>
                        <a:rPr lang="en-US" sz="1700" b="1" i="0" u="none" strike="noStrike" dirty="0">
                          <a:solidFill>
                            <a:srgbClr val="333399"/>
                          </a:solidFill>
                          <a:effectLst/>
                          <a:latin typeface="Times"/>
                        </a:rPr>
                        <a:t>Per Unit</a:t>
                      </a:r>
                    </a:p>
                  </a:txBody>
                  <a:tcPr marL="12700" marR="12700" marT="12700" marB="0" anchor="b"/>
                </a:tc>
                <a:tc gridSpan="2">
                  <a:txBody>
                    <a:bodyPr/>
                    <a:lstStyle/>
                    <a:p>
                      <a:pPr algn="l" fontAlgn="b"/>
                      <a:r>
                        <a:rPr lang="en-US" sz="1700" b="1" i="0" u="none" strike="noStrike" dirty="0" smtClean="0">
                          <a:solidFill>
                            <a:srgbClr val="333399"/>
                          </a:solidFill>
                          <a:effectLst/>
                          <a:latin typeface="Times"/>
                        </a:rPr>
                        <a:t>%-age</a:t>
                      </a:r>
                      <a:endParaRPr lang="en-US" sz="1700" b="1" i="0" u="none" strike="noStrike" dirty="0">
                        <a:solidFill>
                          <a:srgbClr val="333399"/>
                        </a:solidFill>
                        <a:effectLst/>
                        <a:latin typeface="Times"/>
                      </a:endParaRPr>
                    </a:p>
                  </a:txBody>
                  <a:tcPr marL="12700" marR="12700" marT="12700" marB="0" anchor="b"/>
                </a:tc>
                <a:tc hMerge="1">
                  <a:txBody>
                    <a:bodyPr/>
                    <a:lstStyle/>
                    <a:p>
                      <a:endParaRPr lang="en-US"/>
                    </a:p>
                  </a:txBody>
                  <a:tcPr/>
                </a:tc>
                <a:tc>
                  <a:txBody>
                    <a:bodyPr/>
                    <a:lstStyle/>
                    <a:p>
                      <a:pPr algn="l" fontAlgn="b"/>
                      <a:r>
                        <a:rPr lang="en-US" sz="1700" b="1" i="0" u="none" strike="noStrike" dirty="0">
                          <a:solidFill>
                            <a:srgbClr val="333399"/>
                          </a:solidFill>
                          <a:effectLst/>
                          <a:latin typeface="Times"/>
                        </a:rPr>
                        <a:t>Current Revenues</a:t>
                      </a:r>
                    </a:p>
                  </a:txBody>
                  <a:tcPr marL="12700" marR="12700" marT="12700" marB="0" anchor="b"/>
                </a:tc>
                <a:tc>
                  <a:txBody>
                    <a:bodyPr/>
                    <a:lstStyle/>
                    <a:p>
                      <a:pPr algn="l" fontAlgn="b"/>
                      <a:r>
                        <a:rPr lang="en-US" sz="1700" b="1" i="0" u="none" strike="noStrike" dirty="0">
                          <a:solidFill>
                            <a:srgbClr val="333399"/>
                          </a:solidFill>
                          <a:effectLst/>
                          <a:latin typeface="Times"/>
                        </a:rPr>
                        <a:t>Per Unit</a:t>
                      </a:r>
                    </a:p>
                  </a:txBody>
                  <a:tcPr marL="12700" marR="12700" marT="12700" marB="0" anchor="b"/>
                </a:tc>
                <a:tc>
                  <a:txBody>
                    <a:bodyPr/>
                    <a:lstStyle/>
                    <a:p>
                      <a:pPr algn="l" fontAlgn="b"/>
                      <a:r>
                        <a:rPr lang="en-US" sz="1700" b="1" i="0" u="none" strike="noStrike" dirty="0">
                          <a:solidFill>
                            <a:srgbClr val="333399"/>
                          </a:solidFill>
                          <a:effectLst/>
                          <a:latin typeface="Times"/>
                        </a:rPr>
                        <a:t>Percentage</a:t>
                      </a:r>
                    </a:p>
                  </a:txBody>
                  <a:tcPr marL="12700" marR="12700" marT="12700" marB="0" anchor="b"/>
                </a:tc>
              </a:tr>
              <a:tr h="370840">
                <a:tc>
                  <a:txBody>
                    <a:bodyPr/>
                    <a:lstStyle/>
                    <a:p>
                      <a:pPr algn="l" fontAlgn="b"/>
                      <a:r>
                        <a:rPr lang="en-US" sz="1400" b="0" i="0" u="none" strike="noStrike" dirty="0">
                          <a:effectLst/>
                          <a:latin typeface="Times"/>
                        </a:rPr>
                        <a:t>Base Rental Income </a:t>
                      </a:r>
                    </a:p>
                  </a:txBody>
                  <a:tcPr marL="12700" marR="12700" marT="12700" marB="0" anchor="b"/>
                </a:tc>
                <a:tc>
                  <a:txBody>
                    <a:bodyPr/>
                    <a:lstStyle/>
                    <a:p>
                      <a:pPr algn="r" fontAlgn="b"/>
                      <a:r>
                        <a:rPr lang="en-US" sz="1400" b="0" i="0" u="none" strike="noStrike" dirty="0">
                          <a:effectLst/>
                          <a:latin typeface="Times"/>
                        </a:rPr>
                        <a:t>$1,724,392 </a:t>
                      </a:r>
                    </a:p>
                  </a:txBody>
                  <a:tcPr marL="12700" marR="12700" marT="12700" marB="0" anchor="b"/>
                </a:tc>
                <a:tc>
                  <a:txBody>
                    <a:bodyPr/>
                    <a:lstStyle/>
                    <a:p>
                      <a:pPr algn="ctr" fontAlgn="b"/>
                      <a:r>
                        <a:rPr lang="en-US" sz="1400" b="0" i="0" u="none" strike="noStrike" dirty="0">
                          <a:effectLst/>
                          <a:latin typeface="Times"/>
                        </a:rPr>
                        <a:t>$12,773 </a:t>
                      </a:r>
                    </a:p>
                  </a:txBody>
                  <a:tcPr marL="12700" marR="12700" marT="12700" marB="0" anchor="b"/>
                </a:tc>
                <a:tc>
                  <a:txBody>
                    <a:bodyPr/>
                    <a:lstStyle/>
                    <a:p>
                      <a:pPr algn="ctr" fontAlgn="b"/>
                      <a:r>
                        <a:rPr lang="en-US" sz="1400" b="0" i="0" u="none" strike="noStrike" dirty="0">
                          <a:effectLst/>
                          <a:latin typeface="Times"/>
                        </a:rPr>
                        <a:t> </a:t>
                      </a:r>
                    </a:p>
                  </a:txBody>
                  <a:tcPr marL="12700" marR="12700" marT="12700" marB="0" anchor="b"/>
                </a:tc>
                <a:tc>
                  <a:txBody>
                    <a:bodyPr/>
                    <a:lstStyle/>
                    <a:p>
                      <a:pPr algn="l" fontAlgn="b"/>
                      <a:endParaRPr lang="en-US" sz="1700" b="1" i="0" u="none" strike="noStrike" dirty="0">
                        <a:solidFill>
                          <a:srgbClr val="333399"/>
                        </a:solidFill>
                        <a:effectLst/>
                        <a:latin typeface="Times"/>
                      </a:endParaRPr>
                    </a:p>
                  </a:txBody>
                  <a:tcPr marL="12700" marR="12700" marT="12700" marB="0" anchor="b"/>
                </a:tc>
                <a:tc>
                  <a:txBody>
                    <a:bodyPr/>
                    <a:lstStyle/>
                    <a:p>
                      <a:pPr algn="r" fontAlgn="b"/>
                      <a:r>
                        <a:rPr lang="en-US" sz="1400" b="0" i="0" u="none" strike="noStrike" dirty="0">
                          <a:effectLst/>
                          <a:latin typeface="Times"/>
                        </a:rPr>
                        <a:t>$1,724,392 </a:t>
                      </a:r>
                    </a:p>
                  </a:txBody>
                  <a:tcPr marL="12700" marR="12700" marT="12700" marB="0" anchor="b"/>
                </a:tc>
                <a:tc>
                  <a:txBody>
                    <a:bodyPr/>
                    <a:lstStyle/>
                    <a:p>
                      <a:pPr algn="ctr" fontAlgn="b"/>
                      <a:r>
                        <a:rPr lang="en-US" sz="1400" b="0" i="0" u="none" strike="noStrike" dirty="0">
                          <a:effectLst/>
                          <a:latin typeface="Times"/>
                        </a:rPr>
                        <a:t>$12,773 </a:t>
                      </a:r>
                    </a:p>
                  </a:txBody>
                  <a:tcPr marL="12700" marR="12700" marT="12700" marB="0" anchor="b"/>
                </a:tc>
                <a:tc>
                  <a:txBody>
                    <a:bodyPr/>
                    <a:lstStyle/>
                    <a:p>
                      <a:pPr algn="ctr" fontAlgn="b"/>
                      <a:r>
                        <a:rPr lang="en-US" sz="1400" b="0" i="0" u="none" strike="noStrike" dirty="0">
                          <a:effectLst/>
                          <a:latin typeface="Times"/>
                        </a:rPr>
                        <a:t> </a:t>
                      </a:r>
                    </a:p>
                  </a:txBody>
                  <a:tcPr marL="12700" marR="12700" marT="12700" marB="0" anchor="b"/>
                </a:tc>
              </a:tr>
              <a:tr h="370840">
                <a:tc>
                  <a:txBody>
                    <a:bodyPr/>
                    <a:lstStyle/>
                    <a:p>
                      <a:pPr algn="l" fontAlgn="b"/>
                      <a:r>
                        <a:rPr lang="en-US" sz="1400" b="0" i="0" u="none" strike="noStrike" dirty="0">
                          <a:effectLst/>
                          <a:latin typeface="Times"/>
                        </a:rPr>
                        <a:t>Commercial Rental Income</a:t>
                      </a:r>
                    </a:p>
                  </a:txBody>
                  <a:tcPr marL="12700" marR="12700" marT="12700" marB="0" anchor="b"/>
                </a:tc>
                <a:tc>
                  <a:txBody>
                    <a:bodyPr/>
                    <a:lstStyle/>
                    <a:p>
                      <a:pPr algn="r" fontAlgn="b"/>
                      <a:r>
                        <a:rPr lang="en-US" sz="1400" b="0" i="0" u="none" strike="noStrike" dirty="0">
                          <a:effectLst/>
                          <a:latin typeface="Times"/>
                        </a:rPr>
                        <a:t>$180,000 </a:t>
                      </a:r>
                    </a:p>
                  </a:txBody>
                  <a:tcPr marL="12700" marR="12700" marT="12700" marB="0" anchor="b"/>
                </a:tc>
                <a:tc>
                  <a:txBody>
                    <a:bodyPr/>
                    <a:lstStyle/>
                    <a:p>
                      <a:pPr algn="ctr" fontAlgn="b"/>
                      <a:endParaRPr lang="en-US" sz="1400" b="0" i="0" u="none" strike="noStrike" dirty="0">
                        <a:effectLst/>
                        <a:latin typeface="Times"/>
                      </a:endParaRPr>
                    </a:p>
                  </a:txBody>
                  <a:tcPr marL="12700" marR="12700" marT="12700" marB="0" anchor="b"/>
                </a:tc>
                <a:tc>
                  <a:txBody>
                    <a:bodyPr/>
                    <a:lstStyle/>
                    <a:p>
                      <a:pPr algn="ctr" fontAlgn="b"/>
                      <a:r>
                        <a:rPr lang="en-US" sz="1400" b="0" i="0" u="none" strike="noStrike" dirty="0">
                          <a:effectLst/>
                          <a:latin typeface="Times"/>
                        </a:rPr>
                        <a:t> </a:t>
                      </a:r>
                    </a:p>
                  </a:txBody>
                  <a:tcPr marL="12700" marR="12700" marT="12700" marB="0" anchor="b"/>
                </a:tc>
                <a:tc>
                  <a:txBody>
                    <a:bodyPr/>
                    <a:lstStyle/>
                    <a:p>
                      <a:pPr algn="l" fontAlgn="b"/>
                      <a:endParaRPr lang="en-US" sz="1700" b="1" i="0" u="none" strike="noStrike" dirty="0">
                        <a:solidFill>
                          <a:srgbClr val="333399"/>
                        </a:solidFill>
                        <a:effectLst/>
                        <a:latin typeface="Times"/>
                      </a:endParaRPr>
                    </a:p>
                  </a:txBody>
                  <a:tcPr marL="12700" marR="12700" marT="12700" marB="0" anchor="b"/>
                </a:tc>
                <a:tc>
                  <a:txBody>
                    <a:bodyPr/>
                    <a:lstStyle/>
                    <a:p>
                      <a:pPr algn="r" fontAlgn="b"/>
                      <a:r>
                        <a:rPr lang="en-US" sz="1400" b="0" i="0" u="none" strike="noStrike" dirty="0">
                          <a:effectLst/>
                          <a:latin typeface="Times"/>
                        </a:rPr>
                        <a:t>$180,000 </a:t>
                      </a:r>
                    </a:p>
                  </a:txBody>
                  <a:tcPr marL="12700" marR="12700" marT="12700" marB="0" anchor="b"/>
                </a:tc>
                <a:tc>
                  <a:txBody>
                    <a:bodyPr/>
                    <a:lstStyle/>
                    <a:p>
                      <a:pPr algn="ctr" fontAlgn="b"/>
                      <a:endParaRPr lang="en-US" sz="1400" b="0" i="0" u="none" strike="noStrike" dirty="0">
                        <a:effectLst/>
                        <a:latin typeface="Times"/>
                      </a:endParaRPr>
                    </a:p>
                  </a:txBody>
                  <a:tcPr marL="12700" marR="12700" marT="12700" marB="0" anchor="b"/>
                </a:tc>
                <a:tc>
                  <a:txBody>
                    <a:bodyPr/>
                    <a:lstStyle/>
                    <a:p>
                      <a:pPr algn="ctr" fontAlgn="b"/>
                      <a:r>
                        <a:rPr lang="en-US" sz="1400" b="0" i="0" u="none" strike="noStrike" dirty="0">
                          <a:effectLst/>
                          <a:latin typeface="Times"/>
                        </a:rPr>
                        <a:t> </a:t>
                      </a:r>
                    </a:p>
                  </a:txBody>
                  <a:tcPr marL="12700" marR="12700" marT="12700" marB="0" anchor="b"/>
                </a:tc>
              </a:tr>
              <a:tr h="370840">
                <a:tc>
                  <a:txBody>
                    <a:bodyPr/>
                    <a:lstStyle/>
                    <a:p>
                      <a:pPr algn="l" fontAlgn="b"/>
                      <a:r>
                        <a:rPr lang="en-US" sz="1400" b="0" i="0" u="none" strike="noStrike" dirty="0">
                          <a:effectLst/>
                          <a:latin typeface="Times"/>
                        </a:rPr>
                        <a:t>Recoveries</a:t>
                      </a:r>
                    </a:p>
                  </a:txBody>
                  <a:tcPr marL="12700" marR="12700" marT="12700" marB="0" anchor="b"/>
                </a:tc>
                <a:tc>
                  <a:txBody>
                    <a:bodyPr/>
                    <a:lstStyle/>
                    <a:p>
                      <a:pPr algn="r" fontAlgn="b"/>
                      <a:r>
                        <a:rPr lang="en-US" sz="1400" b="0" i="0" u="none" strike="noStrike" dirty="0">
                          <a:effectLst/>
                          <a:latin typeface="Times"/>
                        </a:rPr>
                        <a:t>$85,000 </a:t>
                      </a:r>
                    </a:p>
                  </a:txBody>
                  <a:tcPr marL="12700" marR="12700" marT="12700" marB="0" anchor="b"/>
                </a:tc>
                <a:tc>
                  <a:txBody>
                    <a:bodyPr/>
                    <a:lstStyle/>
                    <a:p>
                      <a:pPr algn="ctr" fontAlgn="b"/>
                      <a:endParaRPr lang="en-US" sz="1400" b="0" i="0" u="none" strike="noStrike" dirty="0">
                        <a:effectLst/>
                        <a:latin typeface="Times"/>
                      </a:endParaRPr>
                    </a:p>
                  </a:txBody>
                  <a:tcPr marL="12700" marR="12700" marT="12700" marB="0" anchor="b"/>
                </a:tc>
                <a:tc>
                  <a:txBody>
                    <a:bodyPr/>
                    <a:lstStyle/>
                    <a:p>
                      <a:pPr algn="ctr" fontAlgn="b"/>
                      <a:r>
                        <a:rPr lang="en-US" sz="1400" b="0" i="0" u="none" strike="noStrike" dirty="0">
                          <a:effectLst/>
                          <a:latin typeface="Times"/>
                        </a:rPr>
                        <a:t> </a:t>
                      </a:r>
                    </a:p>
                  </a:txBody>
                  <a:tcPr marL="12700" marR="12700" marT="12700" marB="0" anchor="b"/>
                </a:tc>
                <a:tc>
                  <a:txBody>
                    <a:bodyPr/>
                    <a:lstStyle/>
                    <a:p>
                      <a:pPr algn="l" fontAlgn="b"/>
                      <a:endParaRPr lang="en-US" sz="1700" b="1" i="0" u="none" strike="noStrike" dirty="0">
                        <a:solidFill>
                          <a:srgbClr val="333399"/>
                        </a:solidFill>
                        <a:effectLst/>
                        <a:latin typeface="Times"/>
                      </a:endParaRPr>
                    </a:p>
                  </a:txBody>
                  <a:tcPr marL="12700" marR="12700" marT="12700" marB="0" anchor="b"/>
                </a:tc>
                <a:tc>
                  <a:txBody>
                    <a:bodyPr/>
                    <a:lstStyle/>
                    <a:p>
                      <a:pPr algn="r" fontAlgn="b"/>
                      <a:r>
                        <a:rPr lang="en-US" sz="1400" b="0" i="0" u="none" strike="noStrike" dirty="0">
                          <a:effectLst/>
                          <a:latin typeface="Times"/>
                        </a:rPr>
                        <a:t>$85,000 </a:t>
                      </a:r>
                    </a:p>
                  </a:txBody>
                  <a:tcPr marL="12700" marR="12700" marT="12700" marB="0" anchor="b"/>
                </a:tc>
                <a:tc>
                  <a:txBody>
                    <a:bodyPr/>
                    <a:lstStyle/>
                    <a:p>
                      <a:pPr algn="ctr" fontAlgn="b"/>
                      <a:endParaRPr lang="en-US" sz="1400" b="0" i="0" u="none" strike="noStrike" dirty="0">
                        <a:effectLst/>
                        <a:latin typeface="Times"/>
                      </a:endParaRPr>
                    </a:p>
                  </a:txBody>
                  <a:tcPr marL="12700" marR="12700" marT="12700" marB="0" anchor="b"/>
                </a:tc>
                <a:tc>
                  <a:txBody>
                    <a:bodyPr/>
                    <a:lstStyle/>
                    <a:p>
                      <a:pPr algn="ctr" fontAlgn="b"/>
                      <a:r>
                        <a:rPr lang="en-US" sz="1400" b="0" i="0" u="none" strike="noStrike" dirty="0">
                          <a:effectLst/>
                          <a:latin typeface="Times"/>
                        </a:rPr>
                        <a:t> </a:t>
                      </a:r>
                    </a:p>
                  </a:txBody>
                  <a:tcPr marL="12700" marR="12700" marT="12700" marB="0" anchor="b"/>
                </a:tc>
              </a:tr>
              <a:tr h="370840">
                <a:tc>
                  <a:txBody>
                    <a:bodyPr/>
                    <a:lstStyle/>
                    <a:p>
                      <a:pPr algn="l" fontAlgn="b"/>
                      <a:r>
                        <a:rPr lang="en-US" sz="1400" b="0" i="0" u="none" strike="noStrike" dirty="0">
                          <a:effectLst/>
                          <a:latin typeface="Times"/>
                        </a:rPr>
                        <a:t>Other Income / Loss</a:t>
                      </a:r>
                    </a:p>
                  </a:txBody>
                  <a:tcPr marL="12700" marR="12700" marT="12700" marB="0" anchor="b"/>
                </a:tc>
                <a:tc>
                  <a:txBody>
                    <a:bodyPr/>
                    <a:lstStyle/>
                    <a:p>
                      <a:pPr algn="r" fontAlgn="b"/>
                      <a:r>
                        <a:rPr lang="en-US" sz="1400" b="0" i="0" u="sng" strike="noStrike" dirty="0">
                          <a:effectLst/>
                          <a:latin typeface="Times"/>
                        </a:rPr>
                        <a:t>$16,170 </a:t>
                      </a:r>
                    </a:p>
                  </a:txBody>
                  <a:tcPr marL="12700" marR="12700" marT="12700" marB="0" anchor="b"/>
                </a:tc>
                <a:tc>
                  <a:txBody>
                    <a:bodyPr/>
                    <a:lstStyle/>
                    <a:p>
                      <a:pPr algn="ctr" fontAlgn="b"/>
                      <a:endParaRPr lang="en-US" sz="1400" b="0" i="0" u="none" strike="noStrike" dirty="0">
                        <a:effectLst/>
                        <a:latin typeface="Times"/>
                      </a:endParaRPr>
                    </a:p>
                  </a:txBody>
                  <a:tcPr marL="12700" marR="12700" marT="12700" marB="0" anchor="b"/>
                </a:tc>
                <a:tc>
                  <a:txBody>
                    <a:bodyPr/>
                    <a:lstStyle/>
                    <a:p>
                      <a:pPr algn="ctr" fontAlgn="b"/>
                      <a:endParaRPr lang="en-US" sz="1400" b="0" i="0" u="none" strike="noStrike" dirty="0">
                        <a:effectLst/>
                        <a:latin typeface="Times"/>
                      </a:endParaRPr>
                    </a:p>
                  </a:txBody>
                  <a:tcPr marL="12700" marR="12700" marT="12700" marB="0" anchor="b"/>
                </a:tc>
                <a:tc>
                  <a:txBody>
                    <a:bodyPr/>
                    <a:lstStyle/>
                    <a:p>
                      <a:pPr algn="l" fontAlgn="b"/>
                      <a:endParaRPr lang="en-US" sz="1700" b="1" i="0" u="none" strike="noStrike" dirty="0">
                        <a:solidFill>
                          <a:srgbClr val="333399"/>
                        </a:solidFill>
                        <a:effectLst/>
                        <a:latin typeface="Times"/>
                      </a:endParaRPr>
                    </a:p>
                  </a:txBody>
                  <a:tcPr marL="12700" marR="12700" marT="12700" marB="0" anchor="b"/>
                </a:tc>
                <a:tc>
                  <a:txBody>
                    <a:bodyPr/>
                    <a:lstStyle/>
                    <a:p>
                      <a:pPr algn="r" fontAlgn="b"/>
                      <a:r>
                        <a:rPr lang="en-US" sz="1400" b="0" i="0" u="sng" strike="noStrike" dirty="0">
                          <a:effectLst/>
                          <a:latin typeface="Times"/>
                        </a:rPr>
                        <a:t>$16,170 </a:t>
                      </a:r>
                    </a:p>
                  </a:txBody>
                  <a:tcPr marL="12700" marR="12700" marT="12700" marB="0" anchor="b"/>
                </a:tc>
                <a:tc>
                  <a:txBody>
                    <a:bodyPr/>
                    <a:lstStyle/>
                    <a:p>
                      <a:pPr algn="ctr" fontAlgn="b"/>
                      <a:endParaRPr lang="en-US" sz="1400" b="0" i="0" u="none" strike="noStrike" dirty="0">
                        <a:effectLst/>
                        <a:latin typeface="Times"/>
                      </a:endParaRPr>
                    </a:p>
                  </a:txBody>
                  <a:tcPr marL="12700" marR="12700" marT="12700" marB="0" anchor="b"/>
                </a:tc>
                <a:tc>
                  <a:txBody>
                    <a:bodyPr/>
                    <a:lstStyle/>
                    <a:p>
                      <a:pPr algn="ctr" fontAlgn="b"/>
                      <a:r>
                        <a:rPr lang="sk-SK" sz="1400" b="0" i="0" u="none" strike="noStrike" dirty="0">
                          <a:effectLst/>
                          <a:latin typeface="Times"/>
                        </a:rPr>
                        <a:t> </a:t>
                      </a:r>
                    </a:p>
                  </a:txBody>
                  <a:tcPr marL="12700" marR="12700" marT="12700" marB="0" anchor="b"/>
                </a:tc>
              </a:tr>
              <a:tr h="370840">
                <a:tc>
                  <a:txBody>
                    <a:bodyPr/>
                    <a:lstStyle/>
                    <a:p>
                      <a:pPr algn="l" fontAlgn="b"/>
                      <a:r>
                        <a:rPr lang="en-US" sz="1400" b="0" i="1" u="none" strike="noStrike" dirty="0">
                          <a:solidFill>
                            <a:srgbClr val="000090"/>
                          </a:solidFill>
                          <a:effectLst/>
                          <a:latin typeface="Times"/>
                        </a:rPr>
                        <a:t>Potential Gross Income (PGI)</a:t>
                      </a:r>
                    </a:p>
                  </a:txBody>
                  <a:tcPr marL="12700" marR="12700" marT="12700" marB="0" anchor="b">
                    <a:solidFill>
                      <a:schemeClr val="accent5">
                        <a:lumMod val="20000"/>
                        <a:lumOff val="80000"/>
                      </a:schemeClr>
                    </a:solidFill>
                  </a:tcPr>
                </a:tc>
                <a:tc>
                  <a:txBody>
                    <a:bodyPr/>
                    <a:lstStyle/>
                    <a:p>
                      <a:pPr algn="r" fontAlgn="b"/>
                      <a:r>
                        <a:rPr lang="en-US" sz="1400" b="0" i="0" u="none" strike="noStrike" dirty="0">
                          <a:effectLst/>
                          <a:latin typeface="Times"/>
                        </a:rPr>
                        <a:t>$2,005,562 </a:t>
                      </a:r>
                    </a:p>
                  </a:txBody>
                  <a:tcPr marL="12700" marR="12700" marT="12700" marB="0" anchor="b">
                    <a:solidFill>
                      <a:schemeClr val="accent5">
                        <a:lumMod val="20000"/>
                        <a:lumOff val="80000"/>
                      </a:schemeClr>
                    </a:solidFill>
                  </a:tcPr>
                </a:tc>
                <a:tc>
                  <a:txBody>
                    <a:bodyPr/>
                    <a:lstStyle/>
                    <a:p>
                      <a:pPr algn="ctr" fontAlgn="b"/>
                      <a:r>
                        <a:rPr lang="en-US" sz="1400" b="0" i="0" u="none" strike="noStrike" dirty="0">
                          <a:effectLst/>
                          <a:latin typeface="Times"/>
                        </a:rPr>
                        <a:t>$14,856 </a:t>
                      </a:r>
                    </a:p>
                  </a:txBody>
                  <a:tcPr marL="12700" marR="12700" marT="12700" marB="0" anchor="b">
                    <a:solidFill>
                      <a:schemeClr val="accent5">
                        <a:lumMod val="20000"/>
                        <a:lumOff val="80000"/>
                      </a:schemeClr>
                    </a:solidFill>
                  </a:tcPr>
                </a:tc>
                <a:tc>
                  <a:txBody>
                    <a:bodyPr/>
                    <a:lstStyle/>
                    <a:p>
                      <a:pPr algn="ctr" fontAlgn="b"/>
                      <a:endParaRPr lang="en-US" sz="1400" b="0" i="0" u="none" strike="noStrike" dirty="0">
                        <a:effectLst/>
                        <a:latin typeface="Times"/>
                      </a:endParaRPr>
                    </a:p>
                  </a:txBody>
                  <a:tcPr marL="12700" marR="12700" marT="12700" marB="0" anchor="b">
                    <a:solidFill>
                      <a:schemeClr val="accent5">
                        <a:lumMod val="20000"/>
                        <a:lumOff val="80000"/>
                      </a:schemeClr>
                    </a:solidFill>
                  </a:tcPr>
                </a:tc>
                <a:tc>
                  <a:txBody>
                    <a:bodyPr/>
                    <a:lstStyle/>
                    <a:p>
                      <a:pPr algn="l" fontAlgn="b"/>
                      <a:endParaRPr lang="en-US" sz="1700" b="0" i="0" u="none" strike="noStrike" dirty="0">
                        <a:effectLst/>
                        <a:latin typeface="Times"/>
                      </a:endParaRPr>
                    </a:p>
                  </a:txBody>
                  <a:tcPr marL="12700" marR="12700" marT="12700" marB="0" anchor="b">
                    <a:solidFill>
                      <a:schemeClr val="accent5">
                        <a:lumMod val="20000"/>
                        <a:lumOff val="80000"/>
                      </a:schemeClr>
                    </a:solidFill>
                  </a:tcPr>
                </a:tc>
                <a:tc>
                  <a:txBody>
                    <a:bodyPr/>
                    <a:lstStyle/>
                    <a:p>
                      <a:pPr algn="r" fontAlgn="b"/>
                      <a:r>
                        <a:rPr lang="en-US" sz="1400" b="0" i="0" u="none" strike="noStrike" dirty="0">
                          <a:effectLst/>
                          <a:latin typeface="Times"/>
                        </a:rPr>
                        <a:t>$2,005,562 </a:t>
                      </a:r>
                    </a:p>
                  </a:txBody>
                  <a:tcPr marL="12700" marR="12700" marT="12700" marB="0" anchor="b">
                    <a:solidFill>
                      <a:schemeClr val="accent5">
                        <a:lumMod val="20000"/>
                        <a:lumOff val="80000"/>
                      </a:schemeClr>
                    </a:solidFill>
                  </a:tcPr>
                </a:tc>
                <a:tc>
                  <a:txBody>
                    <a:bodyPr/>
                    <a:lstStyle/>
                    <a:p>
                      <a:pPr algn="ctr" fontAlgn="b"/>
                      <a:r>
                        <a:rPr lang="en-US" sz="1400" b="0" i="0" u="none" strike="noStrike" dirty="0">
                          <a:effectLst/>
                          <a:latin typeface="Times"/>
                        </a:rPr>
                        <a:t>$14,856 </a:t>
                      </a:r>
                    </a:p>
                  </a:txBody>
                  <a:tcPr marL="12700" marR="12700" marT="12700" marB="0" anchor="b">
                    <a:solidFill>
                      <a:schemeClr val="accent5">
                        <a:lumMod val="20000"/>
                        <a:lumOff val="80000"/>
                      </a:schemeClr>
                    </a:solidFill>
                  </a:tcPr>
                </a:tc>
                <a:tc>
                  <a:txBody>
                    <a:bodyPr/>
                    <a:lstStyle/>
                    <a:p>
                      <a:pPr algn="ctr" fontAlgn="b"/>
                      <a:r>
                        <a:rPr lang="sk-SK" sz="1400" b="0" i="0" u="none" strike="noStrike" dirty="0">
                          <a:effectLst/>
                          <a:latin typeface="Times"/>
                        </a:rPr>
                        <a:t> </a:t>
                      </a:r>
                    </a:p>
                  </a:txBody>
                  <a:tcPr marL="12700" marR="12700" marT="12700" marB="0" anchor="b">
                    <a:solidFill>
                      <a:schemeClr val="accent5">
                        <a:lumMod val="20000"/>
                        <a:lumOff val="80000"/>
                      </a:schemeClr>
                    </a:solidFill>
                  </a:tcPr>
                </a:tc>
              </a:tr>
            </a:tbl>
          </a:graphicData>
        </a:graphic>
      </p:graphicFrame>
    </p:spTree>
    <p:extLst>
      <p:ext uri="{BB962C8B-B14F-4D97-AF65-F5344CB8AC3E}">
        <p14:creationId xmlns:p14="http://schemas.microsoft.com/office/powerpoint/2010/main" val="1744996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09554" y="5670369"/>
            <a:ext cx="1139257" cy="1080252"/>
          </a:xfrm>
          <a:prstGeom prst="rect">
            <a:avLst/>
          </a:prstGeom>
        </p:spPr>
      </p:pic>
      <p:sp>
        <p:nvSpPr>
          <p:cNvPr id="3" name="Title 1"/>
          <p:cNvSpPr>
            <a:spLocks noGrp="1"/>
          </p:cNvSpPr>
          <p:nvPr>
            <p:ph type="title"/>
          </p:nvPr>
        </p:nvSpPr>
        <p:spPr>
          <a:xfrm>
            <a:off x="457200" y="152700"/>
            <a:ext cx="8229600" cy="77104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457200" indent="-457200">
              <a:spcBef>
                <a:spcPts val="0"/>
              </a:spcBef>
            </a:pPr>
            <a:r>
              <a:rPr lang="en-US" sz="3200" dirty="0" smtClean="0">
                <a:solidFill>
                  <a:srgbClr val="000090"/>
                </a:solidFill>
                <a:latin typeface="Times Roman"/>
                <a:cs typeface="Times Roman"/>
              </a:rPr>
              <a:t>Real Estate Taxes</a:t>
            </a:r>
          </a:p>
        </p:txBody>
      </p:sp>
      <p:graphicFrame>
        <p:nvGraphicFramePr>
          <p:cNvPr id="2" name="Table 1"/>
          <p:cNvGraphicFramePr>
            <a:graphicFrameLocks noGrp="1"/>
          </p:cNvGraphicFramePr>
          <p:nvPr>
            <p:extLst>
              <p:ext uri="{D42A27DB-BD31-4B8C-83A1-F6EECF244321}">
                <p14:modId xmlns:p14="http://schemas.microsoft.com/office/powerpoint/2010/main" val="158822974"/>
              </p:ext>
            </p:extLst>
          </p:nvPr>
        </p:nvGraphicFramePr>
        <p:xfrm>
          <a:off x="989650" y="1166070"/>
          <a:ext cx="6932568" cy="4958080"/>
        </p:xfrm>
        <a:graphic>
          <a:graphicData uri="http://schemas.openxmlformats.org/drawingml/2006/table">
            <a:tbl>
              <a:tblPr firstRow="1" bandRow="1">
                <a:tableStyleId>{17292A2E-F333-43FB-9621-5CBBE7FDCDCB}</a:tableStyleId>
              </a:tblPr>
              <a:tblGrid>
                <a:gridCol w="1598568"/>
                <a:gridCol w="762000"/>
                <a:gridCol w="762000"/>
                <a:gridCol w="762000"/>
                <a:gridCol w="762000"/>
                <a:gridCol w="762000"/>
                <a:gridCol w="762000"/>
                <a:gridCol w="762000"/>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l" fontAlgn="b"/>
                      <a:r>
                        <a:rPr lang="en-US" sz="1400" b="0" i="0" u="none" strike="noStrike" dirty="0">
                          <a:effectLst/>
                          <a:latin typeface="Times"/>
                        </a:rPr>
                        <a:t>Real Estate Taxes</a:t>
                      </a:r>
                    </a:p>
                  </a:txBody>
                  <a:tcPr marL="12700" marR="12700" marT="12700" marB="0" anchor="b"/>
                </a:tc>
                <a:tc>
                  <a:txBody>
                    <a:bodyPr/>
                    <a:lstStyle/>
                    <a:p>
                      <a:pPr algn="r" fontAlgn="b"/>
                      <a:r>
                        <a:rPr lang="en-US" sz="1400" b="0" i="0" u="none" strike="noStrike" dirty="0">
                          <a:solidFill>
                            <a:srgbClr val="FF0000"/>
                          </a:solidFill>
                          <a:effectLst/>
                          <a:latin typeface="Times"/>
                        </a:rPr>
                        <a:t>$251,351 </a:t>
                      </a:r>
                    </a:p>
                  </a:txBody>
                  <a:tcPr marL="12700" marR="12700" marT="12700" marB="0" anchor="b"/>
                </a:tc>
                <a:tc>
                  <a:txBody>
                    <a:bodyPr/>
                    <a:lstStyle/>
                    <a:p>
                      <a:pPr algn="ctr" fontAlgn="b"/>
                      <a:r>
                        <a:rPr lang="en-US" sz="1400" b="0" i="0" u="none" strike="noStrike" dirty="0">
                          <a:effectLst/>
                          <a:latin typeface="Times"/>
                        </a:rPr>
                        <a:t>$1,862 </a:t>
                      </a:r>
                    </a:p>
                  </a:txBody>
                  <a:tcPr marL="12700" marR="12700" marT="12700" marB="0" anchor="b"/>
                </a:tc>
                <a:tc>
                  <a:txBody>
                    <a:bodyPr/>
                    <a:lstStyle/>
                    <a:p>
                      <a:pPr algn="ctr" fontAlgn="b"/>
                      <a:r>
                        <a:rPr lang="mr-IN" sz="1400" b="0" i="0" u="none" strike="noStrike" dirty="0">
                          <a:effectLst/>
                          <a:latin typeface="Times"/>
                        </a:rPr>
                        <a:t>13.09%</a:t>
                      </a: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r" fontAlgn="b"/>
                      <a:r>
                        <a:rPr lang="en-US" sz="1400" b="0" i="0" u="none" strike="noStrike" dirty="0">
                          <a:solidFill>
                            <a:srgbClr val="FF0000"/>
                          </a:solidFill>
                          <a:effectLst/>
                          <a:latin typeface="Times"/>
                        </a:rPr>
                        <a:t>$447,210 </a:t>
                      </a:r>
                    </a:p>
                  </a:txBody>
                  <a:tcPr marL="12700" marR="12700" marT="12700" marB="0" anchor="b"/>
                </a:tc>
                <a:tc>
                  <a:txBody>
                    <a:bodyPr/>
                    <a:lstStyle/>
                    <a:p>
                      <a:pPr algn="ctr" fontAlgn="b"/>
                      <a:r>
                        <a:rPr lang="en-US" sz="1400" b="0" i="0" u="none" strike="noStrike" dirty="0">
                          <a:effectLst/>
                          <a:latin typeface="Times"/>
                        </a:rPr>
                        <a:t>$3,313 </a:t>
                      </a:r>
                    </a:p>
                  </a:txBody>
                  <a:tcPr marL="12700" marR="12700" marT="12700" marB="0" anchor="b"/>
                </a:tc>
                <a:tc>
                  <a:txBody>
                    <a:bodyPr/>
                    <a:lstStyle/>
                    <a:p>
                      <a:pPr algn="ctr" fontAlgn="b"/>
                      <a:r>
                        <a:rPr lang="mr-IN" sz="1400" b="0" i="0" u="none" strike="noStrike" dirty="0">
                          <a:effectLst/>
                          <a:latin typeface="Times"/>
                        </a:rPr>
                        <a:t>23.29%</a:t>
                      </a:r>
                    </a:p>
                  </a:txBody>
                  <a:tcPr marL="12700" marR="12700" marT="12700" marB="0" anchor="b"/>
                </a:tc>
              </a:tr>
              <a:tr h="370840">
                <a:tc>
                  <a:txBody>
                    <a:bodyPr/>
                    <a:lstStyle/>
                    <a:p>
                      <a:pPr algn="l" fontAlgn="b"/>
                      <a:r>
                        <a:rPr lang="en-US" sz="1400" b="0" i="0" u="none" strike="noStrike" dirty="0">
                          <a:effectLst/>
                          <a:latin typeface="Times"/>
                        </a:rPr>
                        <a:t>Insurance</a:t>
                      </a:r>
                    </a:p>
                  </a:txBody>
                  <a:tcPr marL="12700" marR="12700" marT="12700" marB="0" anchor="b"/>
                </a:tc>
                <a:tc>
                  <a:txBody>
                    <a:bodyPr/>
                    <a:lstStyle/>
                    <a:p>
                      <a:pPr algn="r" fontAlgn="b"/>
                      <a:r>
                        <a:rPr lang="en-US" sz="1400" b="0" i="0" u="none" strike="noStrike" dirty="0">
                          <a:effectLst/>
                          <a:latin typeface="Times"/>
                        </a:rPr>
                        <a:t>$25,487 </a:t>
                      </a:r>
                    </a:p>
                  </a:txBody>
                  <a:tcPr marL="12700" marR="12700" marT="12700" marB="0" anchor="b"/>
                </a:tc>
                <a:tc>
                  <a:txBody>
                    <a:bodyPr/>
                    <a:lstStyle/>
                    <a:p>
                      <a:pPr algn="ctr" fontAlgn="b"/>
                      <a:r>
                        <a:rPr lang="en-US" sz="1400" b="0" i="0" u="none" strike="noStrike" dirty="0">
                          <a:effectLst/>
                          <a:latin typeface="Times"/>
                        </a:rPr>
                        <a:t>$189 </a:t>
                      </a:r>
                    </a:p>
                  </a:txBody>
                  <a:tcPr marL="12700" marR="12700" marT="12700" marB="0" anchor="b"/>
                </a:tc>
                <a:tc>
                  <a:txBody>
                    <a:bodyPr/>
                    <a:lstStyle/>
                    <a:p>
                      <a:pPr algn="ctr" fontAlgn="b"/>
                      <a:r>
                        <a:rPr lang="mr-IN" sz="1400" b="0" i="0" u="none" strike="noStrike" dirty="0">
                          <a:effectLst/>
                          <a:latin typeface="Times"/>
                        </a:rPr>
                        <a:t>1.33%</a:t>
                      </a: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r" fontAlgn="b"/>
                      <a:r>
                        <a:rPr lang="en-US" sz="1400" b="0" i="0" u="none" strike="noStrike" dirty="0">
                          <a:effectLst/>
                          <a:latin typeface="Times"/>
                        </a:rPr>
                        <a:t>$25,487 </a:t>
                      </a:r>
                    </a:p>
                  </a:txBody>
                  <a:tcPr marL="12700" marR="12700" marT="12700" marB="0" anchor="b"/>
                </a:tc>
                <a:tc>
                  <a:txBody>
                    <a:bodyPr/>
                    <a:lstStyle/>
                    <a:p>
                      <a:pPr algn="ctr" fontAlgn="b"/>
                      <a:r>
                        <a:rPr lang="en-US" sz="1400" b="0" i="0" u="none" strike="noStrike" dirty="0">
                          <a:effectLst/>
                          <a:latin typeface="Times"/>
                        </a:rPr>
                        <a:t>$189 </a:t>
                      </a:r>
                    </a:p>
                  </a:txBody>
                  <a:tcPr marL="12700" marR="12700" marT="12700" marB="0" anchor="b"/>
                </a:tc>
                <a:tc>
                  <a:txBody>
                    <a:bodyPr/>
                    <a:lstStyle/>
                    <a:p>
                      <a:pPr algn="ctr" fontAlgn="b"/>
                      <a:r>
                        <a:rPr lang="mr-IN" sz="1400" b="0" i="0" u="none" strike="noStrike" dirty="0">
                          <a:effectLst/>
                          <a:latin typeface="Times"/>
                        </a:rPr>
                        <a:t>1.33%</a:t>
                      </a:r>
                    </a:p>
                  </a:txBody>
                  <a:tcPr marL="12700" marR="12700" marT="12700" marB="0" anchor="b"/>
                </a:tc>
              </a:tr>
              <a:tr h="370840">
                <a:tc>
                  <a:txBody>
                    <a:bodyPr/>
                    <a:lstStyle/>
                    <a:p>
                      <a:pPr algn="l" fontAlgn="b"/>
                      <a:r>
                        <a:rPr lang="en-US" sz="1400" b="0" i="0" u="none" strike="noStrike" dirty="0">
                          <a:effectLst/>
                          <a:latin typeface="Times"/>
                        </a:rPr>
                        <a:t>Advertising/Marketing</a:t>
                      </a:r>
                    </a:p>
                  </a:txBody>
                  <a:tcPr marL="12700" marR="12700" marT="12700" marB="0" anchor="b"/>
                </a:tc>
                <a:tc>
                  <a:txBody>
                    <a:bodyPr/>
                    <a:lstStyle/>
                    <a:p>
                      <a:pPr algn="r" fontAlgn="b"/>
                      <a:r>
                        <a:rPr lang="en-US" sz="1400" b="0" i="0" u="none" strike="noStrike" dirty="0">
                          <a:effectLst/>
                          <a:latin typeface="Times"/>
                        </a:rPr>
                        <a:t>$24,910 </a:t>
                      </a:r>
                    </a:p>
                  </a:txBody>
                  <a:tcPr marL="12700" marR="12700" marT="12700" marB="0" anchor="b"/>
                </a:tc>
                <a:tc>
                  <a:txBody>
                    <a:bodyPr/>
                    <a:lstStyle/>
                    <a:p>
                      <a:pPr algn="ctr" fontAlgn="b"/>
                      <a:r>
                        <a:rPr lang="en-US" sz="1400" b="0" i="0" u="none" strike="noStrike" dirty="0">
                          <a:effectLst/>
                          <a:latin typeface="Times"/>
                        </a:rPr>
                        <a:t>$185 </a:t>
                      </a:r>
                    </a:p>
                  </a:txBody>
                  <a:tcPr marL="12700" marR="12700" marT="12700" marB="0" anchor="b"/>
                </a:tc>
                <a:tc>
                  <a:txBody>
                    <a:bodyPr/>
                    <a:lstStyle/>
                    <a:p>
                      <a:pPr algn="ctr" fontAlgn="b"/>
                      <a:r>
                        <a:rPr lang="mr-IN" sz="1400" b="0" i="0" u="none" strike="noStrike" dirty="0">
                          <a:effectLst/>
                          <a:latin typeface="Times"/>
                        </a:rPr>
                        <a:t>1.30%</a:t>
                      </a: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r" fontAlgn="b"/>
                      <a:r>
                        <a:rPr lang="en-US" sz="1400" b="0" i="0" u="none" strike="noStrike" dirty="0">
                          <a:effectLst/>
                          <a:latin typeface="Times"/>
                        </a:rPr>
                        <a:t>$24,910 </a:t>
                      </a:r>
                    </a:p>
                  </a:txBody>
                  <a:tcPr marL="12700" marR="12700" marT="12700" marB="0" anchor="b"/>
                </a:tc>
                <a:tc>
                  <a:txBody>
                    <a:bodyPr/>
                    <a:lstStyle/>
                    <a:p>
                      <a:pPr algn="ctr" fontAlgn="b"/>
                      <a:r>
                        <a:rPr lang="en-US" sz="1400" b="0" i="0" u="none" strike="noStrike" dirty="0">
                          <a:effectLst/>
                          <a:latin typeface="Times"/>
                        </a:rPr>
                        <a:t>$185 </a:t>
                      </a:r>
                    </a:p>
                  </a:txBody>
                  <a:tcPr marL="12700" marR="12700" marT="12700" marB="0" anchor="b"/>
                </a:tc>
                <a:tc>
                  <a:txBody>
                    <a:bodyPr/>
                    <a:lstStyle/>
                    <a:p>
                      <a:pPr algn="ctr" fontAlgn="b"/>
                      <a:r>
                        <a:rPr lang="mr-IN" sz="1400" b="0" i="0" u="none" strike="noStrike" dirty="0">
                          <a:effectLst/>
                          <a:latin typeface="Times"/>
                        </a:rPr>
                        <a:t>1.30%</a:t>
                      </a:r>
                    </a:p>
                  </a:txBody>
                  <a:tcPr marL="12700" marR="12700" marT="12700" marB="0" anchor="b"/>
                </a:tc>
              </a:tr>
              <a:tr h="370840">
                <a:tc>
                  <a:txBody>
                    <a:bodyPr/>
                    <a:lstStyle/>
                    <a:p>
                      <a:pPr algn="l" fontAlgn="b"/>
                      <a:r>
                        <a:rPr lang="en-US" sz="1400" b="0" i="0" u="none" strike="noStrike" dirty="0">
                          <a:effectLst/>
                          <a:latin typeface="Times"/>
                        </a:rPr>
                        <a:t>Administrative</a:t>
                      </a:r>
                    </a:p>
                  </a:txBody>
                  <a:tcPr marL="12700" marR="12700" marT="12700" marB="0" anchor="b"/>
                </a:tc>
                <a:tc>
                  <a:txBody>
                    <a:bodyPr/>
                    <a:lstStyle/>
                    <a:p>
                      <a:pPr algn="r" fontAlgn="b"/>
                      <a:r>
                        <a:rPr lang="en-US" sz="1400" b="0" i="0" u="none" strike="noStrike" dirty="0">
                          <a:effectLst/>
                          <a:latin typeface="Times"/>
                        </a:rPr>
                        <a:t>$119,157 </a:t>
                      </a:r>
                    </a:p>
                  </a:txBody>
                  <a:tcPr marL="12700" marR="12700" marT="12700" marB="0" anchor="b"/>
                </a:tc>
                <a:tc>
                  <a:txBody>
                    <a:bodyPr/>
                    <a:lstStyle/>
                    <a:p>
                      <a:pPr algn="ctr" fontAlgn="b"/>
                      <a:r>
                        <a:rPr lang="en-US" sz="1400" b="0" i="0" u="none" strike="noStrike" dirty="0">
                          <a:effectLst/>
                          <a:latin typeface="Times"/>
                        </a:rPr>
                        <a:t>$883 </a:t>
                      </a:r>
                    </a:p>
                  </a:txBody>
                  <a:tcPr marL="12700" marR="12700" marT="12700" marB="0" anchor="b"/>
                </a:tc>
                <a:tc>
                  <a:txBody>
                    <a:bodyPr/>
                    <a:lstStyle/>
                    <a:p>
                      <a:pPr algn="ctr" fontAlgn="b"/>
                      <a:r>
                        <a:rPr lang="mr-IN" sz="1400" b="0" i="0" u="none" strike="noStrike" dirty="0">
                          <a:effectLst/>
                          <a:latin typeface="Times"/>
                        </a:rPr>
                        <a:t>6.20%</a:t>
                      </a: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r" fontAlgn="b"/>
                      <a:r>
                        <a:rPr lang="en-US" sz="1400" b="0" i="0" u="none" strike="noStrike" dirty="0">
                          <a:effectLst/>
                          <a:latin typeface="Times"/>
                        </a:rPr>
                        <a:t>$119,157 </a:t>
                      </a:r>
                    </a:p>
                  </a:txBody>
                  <a:tcPr marL="12700" marR="12700" marT="12700" marB="0" anchor="b"/>
                </a:tc>
                <a:tc>
                  <a:txBody>
                    <a:bodyPr/>
                    <a:lstStyle/>
                    <a:p>
                      <a:pPr algn="ctr" fontAlgn="b"/>
                      <a:r>
                        <a:rPr lang="en-US" sz="1400" b="0" i="0" u="none" strike="noStrike" dirty="0">
                          <a:effectLst/>
                          <a:latin typeface="Times"/>
                        </a:rPr>
                        <a:t>$883 </a:t>
                      </a:r>
                    </a:p>
                  </a:txBody>
                  <a:tcPr marL="12700" marR="12700" marT="12700" marB="0" anchor="b"/>
                </a:tc>
                <a:tc>
                  <a:txBody>
                    <a:bodyPr/>
                    <a:lstStyle/>
                    <a:p>
                      <a:pPr algn="ctr" fontAlgn="b"/>
                      <a:r>
                        <a:rPr lang="mr-IN" sz="1400" b="0" i="0" u="none" strike="noStrike" dirty="0">
                          <a:effectLst/>
                          <a:latin typeface="Times"/>
                        </a:rPr>
                        <a:t>6.20%</a:t>
                      </a:r>
                    </a:p>
                  </a:txBody>
                  <a:tcPr marL="12700" marR="12700" marT="12700" marB="0" anchor="b"/>
                </a:tc>
              </a:tr>
              <a:tr h="370840">
                <a:tc>
                  <a:txBody>
                    <a:bodyPr/>
                    <a:lstStyle/>
                    <a:p>
                      <a:pPr algn="l" fontAlgn="b"/>
                      <a:r>
                        <a:rPr lang="en-US" sz="1400" b="0" i="0" u="none" strike="noStrike" dirty="0">
                          <a:effectLst/>
                          <a:latin typeface="Times"/>
                        </a:rPr>
                        <a:t>Management Fees</a:t>
                      </a:r>
                    </a:p>
                  </a:txBody>
                  <a:tcPr marL="12700" marR="12700" marT="12700" marB="0" anchor="b"/>
                </a:tc>
                <a:tc>
                  <a:txBody>
                    <a:bodyPr/>
                    <a:lstStyle/>
                    <a:p>
                      <a:pPr algn="r" fontAlgn="b"/>
                      <a:r>
                        <a:rPr lang="en-US" sz="1400" b="0" i="0" u="none" strike="noStrike" dirty="0">
                          <a:effectLst/>
                          <a:latin typeface="Times"/>
                        </a:rPr>
                        <a:t>$63,161 </a:t>
                      </a:r>
                    </a:p>
                  </a:txBody>
                  <a:tcPr marL="12700" marR="12700" marT="12700" marB="0" anchor="b"/>
                </a:tc>
                <a:tc>
                  <a:txBody>
                    <a:bodyPr/>
                    <a:lstStyle/>
                    <a:p>
                      <a:pPr algn="ctr" fontAlgn="b"/>
                      <a:r>
                        <a:rPr lang="en-US" sz="1400" b="0" i="0" u="none" strike="noStrike" dirty="0">
                          <a:effectLst/>
                          <a:latin typeface="Times"/>
                        </a:rPr>
                        <a:t>$468 </a:t>
                      </a:r>
                    </a:p>
                  </a:txBody>
                  <a:tcPr marL="12700" marR="12700" marT="12700" marB="0" anchor="b"/>
                </a:tc>
                <a:tc>
                  <a:txBody>
                    <a:bodyPr/>
                    <a:lstStyle/>
                    <a:p>
                      <a:pPr algn="ctr" fontAlgn="b"/>
                      <a:r>
                        <a:rPr lang="mr-IN" sz="1400" b="0" i="0" u="none" strike="noStrike" dirty="0">
                          <a:effectLst/>
                          <a:latin typeface="Times"/>
                        </a:rPr>
                        <a:t>3.29%</a:t>
                      </a: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r" fontAlgn="b"/>
                      <a:r>
                        <a:rPr lang="en-US" sz="1400" b="0" i="0" u="none" strike="noStrike" dirty="0">
                          <a:effectLst/>
                          <a:latin typeface="Times"/>
                        </a:rPr>
                        <a:t>$63,161 </a:t>
                      </a:r>
                    </a:p>
                  </a:txBody>
                  <a:tcPr marL="12700" marR="12700" marT="12700" marB="0" anchor="b"/>
                </a:tc>
                <a:tc>
                  <a:txBody>
                    <a:bodyPr/>
                    <a:lstStyle/>
                    <a:p>
                      <a:pPr algn="ctr" fontAlgn="b"/>
                      <a:r>
                        <a:rPr lang="en-US" sz="1400" b="0" i="0" u="none" strike="noStrike" dirty="0">
                          <a:effectLst/>
                          <a:latin typeface="Times"/>
                        </a:rPr>
                        <a:t>$468 </a:t>
                      </a:r>
                    </a:p>
                  </a:txBody>
                  <a:tcPr marL="12700" marR="12700" marT="12700" marB="0" anchor="b"/>
                </a:tc>
                <a:tc>
                  <a:txBody>
                    <a:bodyPr/>
                    <a:lstStyle/>
                    <a:p>
                      <a:pPr algn="ctr" fontAlgn="b"/>
                      <a:r>
                        <a:rPr lang="mr-IN" sz="1400" b="0" i="0" u="none" strike="noStrike" dirty="0">
                          <a:effectLst/>
                          <a:latin typeface="Times"/>
                        </a:rPr>
                        <a:t>3.29%</a:t>
                      </a:r>
                    </a:p>
                  </a:txBody>
                  <a:tcPr marL="12700" marR="12700" marT="12700" marB="0" anchor="b"/>
                </a:tc>
              </a:tr>
              <a:tr h="370840">
                <a:tc>
                  <a:txBody>
                    <a:bodyPr/>
                    <a:lstStyle/>
                    <a:p>
                      <a:pPr algn="l" fontAlgn="b"/>
                      <a:r>
                        <a:rPr lang="en-US" sz="1400" b="0" i="0" u="none" strike="noStrike" dirty="0">
                          <a:effectLst/>
                          <a:latin typeface="Times"/>
                        </a:rPr>
                        <a:t>Utilities</a:t>
                      </a:r>
                    </a:p>
                  </a:txBody>
                  <a:tcPr marL="12700" marR="12700" marT="12700" marB="0" anchor="b"/>
                </a:tc>
                <a:tc>
                  <a:txBody>
                    <a:bodyPr/>
                    <a:lstStyle/>
                    <a:p>
                      <a:pPr algn="r" fontAlgn="b"/>
                      <a:r>
                        <a:rPr lang="en-US" sz="1400" b="0" i="0" u="none" strike="noStrike" dirty="0">
                          <a:effectLst/>
                          <a:latin typeface="Times"/>
                        </a:rPr>
                        <a:t>$141,647 </a:t>
                      </a:r>
                    </a:p>
                  </a:txBody>
                  <a:tcPr marL="12700" marR="12700" marT="12700" marB="0" anchor="b"/>
                </a:tc>
                <a:tc>
                  <a:txBody>
                    <a:bodyPr/>
                    <a:lstStyle/>
                    <a:p>
                      <a:pPr algn="ctr" fontAlgn="b"/>
                      <a:r>
                        <a:rPr lang="en-US" sz="1400" b="0" i="0" u="none" strike="noStrike" dirty="0">
                          <a:effectLst/>
                          <a:latin typeface="Times"/>
                        </a:rPr>
                        <a:t>$1,049 </a:t>
                      </a:r>
                    </a:p>
                  </a:txBody>
                  <a:tcPr marL="12700" marR="12700" marT="12700" marB="0" anchor="b"/>
                </a:tc>
                <a:tc>
                  <a:txBody>
                    <a:bodyPr/>
                    <a:lstStyle/>
                    <a:p>
                      <a:pPr algn="ctr" fontAlgn="b"/>
                      <a:r>
                        <a:rPr lang="mr-IN" sz="1400" b="0" i="0" u="none" strike="noStrike" dirty="0">
                          <a:effectLst/>
                          <a:latin typeface="Times"/>
                        </a:rPr>
                        <a:t>7.38%</a:t>
                      </a: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r" fontAlgn="b"/>
                      <a:r>
                        <a:rPr lang="en-US" sz="1400" b="0" i="0" u="none" strike="noStrike" dirty="0">
                          <a:effectLst/>
                          <a:latin typeface="Times"/>
                        </a:rPr>
                        <a:t>$141,647 </a:t>
                      </a:r>
                    </a:p>
                  </a:txBody>
                  <a:tcPr marL="12700" marR="12700" marT="12700" marB="0" anchor="b"/>
                </a:tc>
                <a:tc>
                  <a:txBody>
                    <a:bodyPr/>
                    <a:lstStyle/>
                    <a:p>
                      <a:pPr algn="ctr" fontAlgn="b"/>
                      <a:r>
                        <a:rPr lang="en-US" sz="1400" b="0" i="0" u="none" strike="noStrike" dirty="0">
                          <a:effectLst/>
                          <a:latin typeface="Times"/>
                        </a:rPr>
                        <a:t>$1,049 </a:t>
                      </a:r>
                    </a:p>
                  </a:txBody>
                  <a:tcPr marL="12700" marR="12700" marT="12700" marB="0" anchor="b"/>
                </a:tc>
                <a:tc>
                  <a:txBody>
                    <a:bodyPr/>
                    <a:lstStyle/>
                    <a:p>
                      <a:pPr algn="ctr" fontAlgn="b"/>
                      <a:r>
                        <a:rPr lang="mr-IN" sz="1400" b="0" i="0" u="none" strike="noStrike" dirty="0">
                          <a:effectLst/>
                          <a:latin typeface="Times"/>
                        </a:rPr>
                        <a:t>7.38%</a:t>
                      </a:r>
                    </a:p>
                  </a:txBody>
                  <a:tcPr marL="12700" marR="12700" marT="12700" marB="0" anchor="b"/>
                </a:tc>
              </a:tr>
              <a:tr h="370840">
                <a:tc>
                  <a:txBody>
                    <a:bodyPr/>
                    <a:lstStyle/>
                    <a:p>
                      <a:pPr algn="l" fontAlgn="b"/>
                      <a:r>
                        <a:rPr lang="en-US" sz="1400" b="0" i="0" u="none" strike="noStrike" dirty="0">
                          <a:effectLst/>
                          <a:latin typeface="Times"/>
                        </a:rPr>
                        <a:t>Exterminating</a:t>
                      </a:r>
                    </a:p>
                  </a:txBody>
                  <a:tcPr marL="12700" marR="12700" marT="12700" marB="0" anchor="b"/>
                </a:tc>
                <a:tc>
                  <a:txBody>
                    <a:bodyPr/>
                    <a:lstStyle/>
                    <a:p>
                      <a:pPr algn="r" fontAlgn="b"/>
                      <a:r>
                        <a:rPr lang="en-US" sz="1400" b="0" i="0" u="none" strike="noStrike" dirty="0">
                          <a:effectLst/>
                          <a:latin typeface="Times"/>
                        </a:rPr>
                        <a:t>$1,510 </a:t>
                      </a:r>
                    </a:p>
                  </a:txBody>
                  <a:tcPr marL="12700" marR="12700" marT="12700" marB="0" anchor="b"/>
                </a:tc>
                <a:tc>
                  <a:txBody>
                    <a:bodyPr/>
                    <a:lstStyle/>
                    <a:p>
                      <a:pPr algn="ctr" fontAlgn="b"/>
                      <a:r>
                        <a:rPr lang="en-US" sz="1400" b="0" i="0" u="none" strike="noStrike" dirty="0">
                          <a:effectLst/>
                          <a:latin typeface="Times"/>
                        </a:rPr>
                        <a:t>$11 </a:t>
                      </a:r>
                    </a:p>
                  </a:txBody>
                  <a:tcPr marL="12700" marR="12700" marT="12700" marB="0" anchor="b"/>
                </a:tc>
                <a:tc>
                  <a:txBody>
                    <a:bodyPr/>
                    <a:lstStyle/>
                    <a:p>
                      <a:pPr algn="ctr" fontAlgn="b"/>
                      <a:r>
                        <a:rPr lang="mr-IN" sz="1400" b="0" i="0" u="none" strike="noStrike" dirty="0">
                          <a:effectLst/>
                          <a:latin typeface="Times"/>
                        </a:rPr>
                        <a:t>0.08%</a:t>
                      </a: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r" fontAlgn="b"/>
                      <a:r>
                        <a:rPr lang="en-US" sz="1400" b="0" i="0" u="none" strike="noStrike" dirty="0">
                          <a:effectLst/>
                          <a:latin typeface="Times"/>
                        </a:rPr>
                        <a:t>$1,510 </a:t>
                      </a:r>
                    </a:p>
                  </a:txBody>
                  <a:tcPr marL="12700" marR="12700" marT="12700" marB="0" anchor="b"/>
                </a:tc>
                <a:tc>
                  <a:txBody>
                    <a:bodyPr/>
                    <a:lstStyle/>
                    <a:p>
                      <a:pPr algn="ctr" fontAlgn="b"/>
                      <a:r>
                        <a:rPr lang="en-US" sz="1400" b="0" i="0" u="none" strike="noStrike" dirty="0">
                          <a:effectLst/>
                          <a:latin typeface="Times"/>
                        </a:rPr>
                        <a:t>$11 </a:t>
                      </a:r>
                    </a:p>
                  </a:txBody>
                  <a:tcPr marL="12700" marR="12700" marT="12700" marB="0" anchor="b"/>
                </a:tc>
                <a:tc>
                  <a:txBody>
                    <a:bodyPr/>
                    <a:lstStyle/>
                    <a:p>
                      <a:pPr algn="ctr" fontAlgn="b"/>
                      <a:r>
                        <a:rPr lang="mr-IN" sz="1400" b="0" i="0" u="none" strike="noStrike" dirty="0">
                          <a:effectLst/>
                          <a:latin typeface="Times"/>
                        </a:rPr>
                        <a:t>0.08%</a:t>
                      </a:r>
                    </a:p>
                  </a:txBody>
                  <a:tcPr marL="12700" marR="12700" marT="12700" marB="0" anchor="b"/>
                </a:tc>
              </a:tr>
              <a:tr h="370840">
                <a:tc>
                  <a:txBody>
                    <a:bodyPr/>
                    <a:lstStyle/>
                    <a:p>
                      <a:pPr algn="l" fontAlgn="b"/>
                      <a:r>
                        <a:rPr lang="en-US" sz="1400" b="0" i="0" u="none" strike="noStrike" dirty="0">
                          <a:effectLst/>
                          <a:latin typeface="Times"/>
                        </a:rPr>
                        <a:t>Trash Removal</a:t>
                      </a:r>
                    </a:p>
                  </a:txBody>
                  <a:tcPr marL="12700" marR="12700" marT="12700" marB="0" anchor="b"/>
                </a:tc>
                <a:tc>
                  <a:txBody>
                    <a:bodyPr/>
                    <a:lstStyle/>
                    <a:p>
                      <a:pPr algn="r" fontAlgn="b"/>
                      <a:r>
                        <a:rPr lang="en-US" sz="1400" b="0" i="0" u="none" strike="noStrike" dirty="0">
                          <a:effectLst/>
                          <a:latin typeface="Times"/>
                        </a:rPr>
                        <a:t>$3,327 </a:t>
                      </a:r>
                    </a:p>
                  </a:txBody>
                  <a:tcPr marL="12700" marR="12700" marT="12700" marB="0" anchor="b"/>
                </a:tc>
                <a:tc>
                  <a:txBody>
                    <a:bodyPr/>
                    <a:lstStyle/>
                    <a:p>
                      <a:pPr algn="ctr" fontAlgn="b"/>
                      <a:r>
                        <a:rPr lang="en-US" sz="1400" b="0" i="0" u="none" strike="noStrike" dirty="0">
                          <a:effectLst/>
                          <a:latin typeface="Times"/>
                        </a:rPr>
                        <a:t>$25 </a:t>
                      </a:r>
                    </a:p>
                  </a:txBody>
                  <a:tcPr marL="12700" marR="12700" marT="12700" marB="0" anchor="b"/>
                </a:tc>
                <a:tc>
                  <a:txBody>
                    <a:bodyPr/>
                    <a:lstStyle/>
                    <a:p>
                      <a:pPr algn="ctr" fontAlgn="b"/>
                      <a:r>
                        <a:rPr lang="mr-IN" sz="1400" b="0" i="0" u="none" strike="noStrike" dirty="0">
                          <a:effectLst/>
                          <a:latin typeface="Times"/>
                        </a:rPr>
                        <a:t>0.17%</a:t>
                      </a: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r" fontAlgn="b"/>
                      <a:r>
                        <a:rPr lang="en-US" sz="1400" b="0" i="0" u="none" strike="noStrike" dirty="0">
                          <a:effectLst/>
                          <a:latin typeface="Times"/>
                        </a:rPr>
                        <a:t>$3,327 </a:t>
                      </a:r>
                    </a:p>
                  </a:txBody>
                  <a:tcPr marL="12700" marR="12700" marT="12700" marB="0" anchor="b"/>
                </a:tc>
                <a:tc>
                  <a:txBody>
                    <a:bodyPr/>
                    <a:lstStyle/>
                    <a:p>
                      <a:pPr algn="ctr" fontAlgn="b"/>
                      <a:r>
                        <a:rPr lang="en-US" sz="1400" b="0" i="0" u="none" strike="noStrike" dirty="0">
                          <a:effectLst/>
                          <a:latin typeface="Times"/>
                        </a:rPr>
                        <a:t>$25 </a:t>
                      </a:r>
                    </a:p>
                  </a:txBody>
                  <a:tcPr marL="12700" marR="12700" marT="12700" marB="0" anchor="b"/>
                </a:tc>
                <a:tc>
                  <a:txBody>
                    <a:bodyPr/>
                    <a:lstStyle/>
                    <a:p>
                      <a:pPr algn="ctr" fontAlgn="b"/>
                      <a:r>
                        <a:rPr lang="mr-IN" sz="1400" b="0" i="0" u="none" strike="noStrike" dirty="0">
                          <a:effectLst/>
                          <a:latin typeface="Times"/>
                        </a:rPr>
                        <a:t>0.17%</a:t>
                      </a:r>
                    </a:p>
                  </a:txBody>
                  <a:tcPr marL="12700" marR="12700" marT="12700" marB="0" anchor="b"/>
                </a:tc>
              </a:tr>
              <a:tr h="370840">
                <a:tc>
                  <a:txBody>
                    <a:bodyPr/>
                    <a:lstStyle/>
                    <a:p>
                      <a:pPr algn="l" fontAlgn="b"/>
                      <a:r>
                        <a:rPr lang="en-US" sz="1400" b="0" i="0" u="none" strike="noStrike" dirty="0">
                          <a:effectLst/>
                          <a:latin typeface="Times"/>
                        </a:rPr>
                        <a:t>Repairs &amp; Maintenance</a:t>
                      </a:r>
                    </a:p>
                  </a:txBody>
                  <a:tcPr marL="12700" marR="12700" marT="12700" marB="0" anchor="b"/>
                </a:tc>
                <a:tc>
                  <a:txBody>
                    <a:bodyPr/>
                    <a:lstStyle/>
                    <a:p>
                      <a:pPr algn="r" fontAlgn="b"/>
                      <a:r>
                        <a:rPr lang="en-US" sz="1400" b="0" i="0" u="none" strike="noStrike" dirty="0">
                          <a:effectLst/>
                          <a:latin typeface="Times"/>
                        </a:rPr>
                        <a:t>$148,611 </a:t>
                      </a:r>
                    </a:p>
                  </a:txBody>
                  <a:tcPr marL="12700" marR="12700" marT="12700" marB="0" anchor="b"/>
                </a:tc>
                <a:tc>
                  <a:txBody>
                    <a:bodyPr/>
                    <a:lstStyle/>
                    <a:p>
                      <a:pPr algn="ctr" fontAlgn="b"/>
                      <a:r>
                        <a:rPr lang="en-US" sz="1400" b="0" i="0" u="none" strike="noStrike" dirty="0">
                          <a:effectLst/>
                          <a:latin typeface="Times"/>
                        </a:rPr>
                        <a:t>$1,101 </a:t>
                      </a:r>
                    </a:p>
                  </a:txBody>
                  <a:tcPr marL="12700" marR="12700" marT="12700" marB="0" anchor="b"/>
                </a:tc>
                <a:tc>
                  <a:txBody>
                    <a:bodyPr/>
                    <a:lstStyle/>
                    <a:p>
                      <a:pPr algn="ctr" fontAlgn="b"/>
                      <a:r>
                        <a:rPr lang="mr-IN" sz="1400" b="0" i="0" u="none" strike="noStrike" dirty="0">
                          <a:effectLst/>
                          <a:latin typeface="Times"/>
                        </a:rPr>
                        <a:t>7.74%</a:t>
                      </a: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r" fontAlgn="b"/>
                      <a:r>
                        <a:rPr lang="en-US" sz="1400" b="0" i="0" u="none" strike="noStrike" dirty="0">
                          <a:effectLst/>
                          <a:latin typeface="Times"/>
                        </a:rPr>
                        <a:t>$148,611 </a:t>
                      </a:r>
                    </a:p>
                  </a:txBody>
                  <a:tcPr marL="12700" marR="12700" marT="12700" marB="0" anchor="b"/>
                </a:tc>
                <a:tc>
                  <a:txBody>
                    <a:bodyPr/>
                    <a:lstStyle/>
                    <a:p>
                      <a:pPr algn="ctr" fontAlgn="b"/>
                      <a:r>
                        <a:rPr lang="en-US" sz="1400" b="0" i="0" u="none" strike="noStrike" dirty="0">
                          <a:effectLst/>
                          <a:latin typeface="Times"/>
                        </a:rPr>
                        <a:t>$1,101 </a:t>
                      </a:r>
                    </a:p>
                  </a:txBody>
                  <a:tcPr marL="12700" marR="12700" marT="12700" marB="0" anchor="b"/>
                </a:tc>
                <a:tc>
                  <a:txBody>
                    <a:bodyPr/>
                    <a:lstStyle/>
                    <a:p>
                      <a:pPr algn="ctr" fontAlgn="b"/>
                      <a:r>
                        <a:rPr lang="mr-IN" sz="1400" b="0" i="0" u="none" strike="noStrike" dirty="0">
                          <a:effectLst/>
                          <a:latin typeface="Times"/>
                        </a:rPr>
                        <a:t>7.74%</a:t>
                      </a:r>
                    </a:p>
                  </a:txBody>
                  <a:tcPr marL="12700" marR="12700" marT="12700" marB="0" anchor="b"/>
                </a:tc>
              </a:tr>
              <a:tr h="370840">
                <a:tc>
                  <a:txBody>
                    <a:bodyPr/>
                    <a:lstStyle/>
                    <a:p>
                      <a:pPr algn="l" fontAlgn="b"/>
                      <a:r>
                        <a:rPr lang="en-US" sz="1400" b="0" i="0" u="none" strike="noStrike" dirty="0">
                          <a:effectLst/>
                          <a:latin typeface="Times"/>
                        </a:rPr>
                        <a:t>Other Expenses</a:t>
                      </a:r>
                    </a:p>
                  </a:txBody>
                  <a:tcPr marL="12700" marR="12700" marT="12700" marB="0" anchor="b"/>
                </a:tc>
                <a:tc>
                  <a:txBody>
                    <a:bodyPr/>
                    <a:lstStyle/>
                    <a:p>
                      <a:pPr algn="r" fontAlgn="b"/>
                      <a:r>
                        <a:rPr lang="en-US" sz="1400" b="0" i="0" u="none" strike="noStrike" dirty="0">
                          <a:effectLst/>
                          <a:latin typeface="Times"/>
                        </a:rPr>
                        <a:t>$156 </a:t>
                      </a:r>
                    </a:p>
                  </a:txBody>
                  <a:tcPr marL="12700" marR="12700" marT="12700" marB="0" anchor="b"/>
                </a:tc>
                <a:tc>
                  <a:txBody>
                    <a:bodyPr/>
                    <a:lstStyle/>
                    <a:p>
                      <a:pPr algn="ctr" fontAlgn="b"/>
                      <a:r>
                        <a:rPr lang="en-US" sz="1400" b="0" i="0" u="none" strike="noStrike" dirty="0">
                          <a:effectLst/>
                          <a:latin typeface="Times"/>
                        </a:rPr>
                        <a:t>$1 </a:t>
                      </a:r>
                    </a:p>
                  </a:txBody>
                  <a:tcPr marL="12700" marR="12700" marT="12700" marB="0" anchor="b"/>
                </a:tc>
                <a:tc>
                  <a:txBody>
                    <a:bodyPr/>
                    <a:lstStyle/>
                    <a:p>
                      <a:pPr algn="ctr" fontAlgn="b"/>
                      <a:r>
                        <a:rPr lang="mr-IN" sz="1400" b="0" i="0" u="none" strike="noStrike" dirty="0">
                          <a:effectLst/>
                          <a:latin typeface="Times"/>
                        </a:rPr>
                        <a:t>0.01%</a:t>
                      </a: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r" fontAlgn="b"/>
                      <a:r>
                        <a:rPr lang="en-US" sz="1400" b="0" i="0" u="none" strike="noStrike" dirty="0">
                          <a:effectLst/>
                          <a:latin typeface="Times"/>
                        </a:rPr>
                        <a:t>$156 </a:t>
                      </a:r>
                    </a:p>
                  </a:txBody>
                  <a:tcPr marL="12700" marR="12700" marT="12700" marB="0" anchor="b"/>
                </a:tc>
                <a:tc>
                  <a:txBody>
                    <a:bodyPr/>
                    <a:lstStyle/>
                    <a:p>
                      <a:pPr algn="ctr" fontAlgn="b"/>
                      <a:r>
                        <a:rPr lang="en-US" sz="1400" b="0" i="0" u="none" strike="noStrike" dirty="0">
                          <a:effectLst/>
                          <a:latin typeface="Times"/>
                        </a:rPr>
                        <a:t>$1 </a:t>
                      </a:r>
                    </a:p>
                  </a:txBody>
                  <a:tcPr marL="12700" marR="12700" marT="12700" marB="0" anchor="b"/>
                </a:tc>
                <a:tc>
                  <a:txBody>
                    <a:bodyPr/>
                    <a:lstStyle/>
                    <a:p>
                      <a:pPr algn="ctr" fontAlgn="b"/>
                      <a:r>
                        <a:rPr lang="mr-IN" sz="1400" b="0" i="0" u="none" strike="noStrike" dirty="0">
                          <a:effectLst/>
                          <a:latin typeface="Times"/>
                        </a:rPr>
                        <a:t>0.01%</a:t>
                      </a:r>
                    </a:p>
                  </a:txBody>
                  <a:tcPr marL="12700" marR="12700" marT="12700" marB="0" anchor="b"/>
                </a:tc>
              </a:tr>
              <a:tr h="370840">
                <a:tc>
                  <a:txBody>
                    <a:bodyPr/>
                    <a:lstStyle/>
                    <a:p>
                      <a:pPr algn="l" fontAlgn="b"/>
                      <a:r>
                        <a:rPr lang="en-US" sz="1400" b="0" i="0" u="none" strike="noStrike" dirty="0">
                          <a:effectLst/>
                          <a:latin typeface="Times"/>
                        </a:rPr>
                        <a:t>Reserves</a:t>
                      </a:r>
                    </a:p>
                  </a:txBody>
                  <a:tcPr marL="12700" marR="12700" marT="12700" marB="0" anchor="b"/>
                </a:tc>
                <a:tc>
                  <a:txBody>
                    <a:bodyPr/>
                    <a:lstStyle/>
                    <a:p>
                      <a:pPr algn="r" fontAlgn="b"/>
                      <a:r>
                        <a:rPr lang="en-US" sz="1400" b="0" i="0" u="sng" strike="noStrike" dirty="0">
                          <a:effectLst/>
                          <a:latin typeface="Times"/>
                        </a:rPr>
                        <a:t>$0 </a:t>
                      </a:r>
                    </a:p>
                  </a:txBody>
                  <a:tcPr marL="12700" marR="12700" marT="12700" marB="0" anchor="b"/>
                </a:tc>
                <a:tc>
                  <a:txBody>
                    <a:bodyPr/>
                    <a:lstStyle/>
                    <a:p>
                      <a:pPr algn="ctr" fontAlgn="b"/>
                      <a:r>
                        <a:rPr lang="en-US" sz="1400" b="0" i="0" u="sng" strike="noStrike" dirty="0">
                          <a:effectLst/>
                          <a:latin typeface="Times"/>
                        </a:rPr>
                        <a:t>$0 </a:t>
                      </a:r>
                    </a:p>
                  </a:txBody>
                  <a:tcPr marL="12700" marR="12700" marT="12700" marB="0" anchor="b"/>
                </a:tc>
                <a:tc>
                  <a:txBody>
                    <a:bodyPr/>
                    <a:lstStyle/>
                    <a:p>
                      <a:pPr algn="ctr" fontAlgn="b"/>
                      <a:r>
                        <a:rPr lang="mr-IN" sz="1400" b="0" i="0" u="sng" strike="noStrike" dirty="0">
                          <a:effectLst/>
                          <a:latin typeface="Times"/>
                        </a:rPr>
                        <a:t>0.00%</a:t>
                      </a: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r" fontAlgn="b"/>
                      <a:r>
                        <a:rPr lang="en-US" sz="1400" b="0" i="0" u="sng" strike="noStrike" dirty="0">
                          <a:effectLst/>
                          <a:latin typeface="Times"/>
                        </a:rPr>
                        <a:t>$0 </a:t>
                      </a:r>
                    </a:p>
                  </a:txBody>
                  <a:tcPr marL="12700" marR="12700" marT="12700" marB="0" anchor="b"/>
                </a:tc>
                <a:tc>
                  <a:txBody>
                    <a:bodyPr/>
                    <a:lstStyle/>
                    <a:p>
                      <a:pPr algn="ctr" fontAlgn="b"/>
                      <a:r>
                        <a:rPr lang="en-US" sz="1400" b="0" i="0" u="sng" strike="noStrike" dirty="0">
                          <a:effectLst/>
                          <a:latin typeface="Times"/>
                        </a:rPr>
                        <a:t>$0 </a:t>
                      </a:r>
                    </a:p>
                  </a:txBody>
                  <a:tcPr marL="12700" marR="12700" marT="12700" marB="0" anchor="b"/>
                </a:tc>
                <a:tc>
                  <a:txBody>
                    <a:bodyPr/>
                    <a:lstStyle/>
                    <a:p>
                      <a:pPr algn="ctr" fontAlgn="b"/>
                      <a:r>
                        <a:rPr lang="mr-IN" sz="1400" b="0" i="0" u="sng" strike="noStrike" dirty="0">
                          <a:effectLst/>
                          <a:latin typeface="Times"/>
                        </a:rPr>
                        <a:t>0.00%</a:t>
                      </a:r>
                    </a:p>
                  </a:txBody>
                  <a:tcPr marL="12700" marR="12700" marT="12700" marB="0" anchor="b"/>
                </a:tc>
              </a:tr>
              <a:tr h="370840">
                <a:tc>
                  <a:txBody>
                    <a:bodyPr/>
                    <a:lstStyle/>
                    <a:p>
                      <a:pPr algn="l" fontAlgn="b"/>
                      <a:r>
                        <a:rPr lang="en-US" sz="1700" b="0" i="0" u="none" strike="noStrike" dirty="0">
                          <a:effectLst/>
                          <a:latin typeface="Times"/>
                        </a:rPr>
                        <a:t>Total Expenses</a:t>
                      </a:r>
                    </a:p>
                  </a:txBody>
                  <a:tcPr marL="12700" marR="12700" marT="12700" marB="0" anchor="b"/>
                </a:tc>
                <a:tc>
                  <a:txBody>
                    <a:bodyPr/>
                    <a:lstStyle/>
                    <a:p>
                      <a:pPr algn="r" fontAlgn="b"/>
                      <a:r>
                        <a:rPr lang="en-US" sz="1400" b="0" i="0" u="none" strike="noStrike" dirty="0">
                          <a:effectLst/>
                          <a:latin typeface="Times"/>
                        </a:rPr>
                        <a:t>$779,318 </a:t>
                      </a:r>
                    </a:p>
                  </a:txBody>
                  <a:tcPr marL="12700" marR="12700" marT="12700" marB="0" anchor="b"/>
                </a:tc>
                <a:tc>
                  <a:txBody>
                    <a:bodyPr/>
                    <a:lstStyle/>
                    <a:p>
                      <a:pPr algn="ctr" fontAlgn="b"/>
                      <a:r>
                        <a:rPr lang="en-US" sz="1400" b="0" i="0" u="none" strike="noStrike" dirty="0">
                          <a:effectLst/>
                          <a:latin typeface="Times"/>
                        </a:rPr>
                        <a:t>$5,773 </a:t>
                      </a:r>
                    </a:p>
                  </a:txBody>
                  <a:tcPr marL="12700" marR="12700" marT="12700" marB="0" anchor="b"/>
                </a:tc>
                <a:tc>
                  <a:txBody>
                    <a:bodyPr/>
                    <a:lstStyle/>
                    <a:p>
                      <a:pPr algn="ctr" fontAlgn="b"/>
                      <a:r>
                        <a:rPr lang="mr-IN" sz="1400" b="0" i="0" u="none" strike="noStrike" dirty="0">
                          <a:effectLst/>
                          <a:latin typeface="Times"/>
                        </a:rPr>
                        <a:t>40.58%</a:t>
                      </a:r>
                    </a:p>
                  </a:txBody>
                  <a:tcPr marL="12700" marR="12700" marT="12700" marB="0" anchor="b"/>
                </a:tc>
                <a:tc>
                  <a:txBody>
                    <a:bodyPr/>
                    <a:lstStyle/>
                    <a:p>
                      <a:pPr algn="l" fontAlgn="b"/>
                      <a:r>
                        <a:rPr lang="sk-SK" sz="1700" b="0" i="0" u="none" strike="noStrike" dirty="0">
                          <a:effectLst/>
                          <a:latin typeface="Times"/>
                        </a:rPr>
                        <a:t> </a:t>
                      </a:r>
                    </a:p>
                  </a:txBody>
                  <a:tcPr marL="12700" marR="12700" marT="12700" marB="0" anchor="b"/>
                </a:tc>
                <a:tc>
                  <a:txBody>
                    <a:bodyPr/>
                    <a:lstStyle/>
                    <a:p>
                      <a:pPr algn="r" fontAlgn="b"/>
                      <a:r>
                        <a:rPr lang="en-US" sz="1400" b="0" i="0" u="none" strike="noStrike" dirty="0">
                          <a:effectLst/>
                          <a:latin typeface="Times"/>
                        </a:rPr>
                        <a:t>$975,177 </a:t>
                      </a:r>
                    </a:p>
                  </a:txBody>
                  <a:tcPr marL="12700" marR="12700" marT="12700" marB="0" anchor="b"/>
                </a:tc>
                <a:tc>
                  <a:txBody>
                    <a:bodyPr/>
                    <a:lstStyle/>
                    <a:p>
                      <a:pPr algn="ctr" fontAlgn="b"/>
                      <a:r>
                        <a:rPr lang="en-US" sz="1400" b="0" i="0" u="none" strike="noStrike" dirty="0">
                          <a:effectLst/>
                          <a:latin typeface="Times"/>
                        </a:rPr>
                        <a:t>$7,224 </a:t>
                      </a:r>
                    </a:p>
                  </a:txBody>
                  <a:tcPr marL="12700" marR="12700" marT="12700" marB="0" anchor="b"/>
                </a:tc>
                <a:tc>
                  <a:txBody>
                    <a:bodyPr/>
                    <a:lstStyle/>
                    <a:p>
                      <a:pPr algn="ctr" fontAlgn="b"/>
                      <a:r>
                        <a:rPr lang="mr-IN" sz="1400" b="0" i="0" u="none" strike="noStrike" dirty="0">
                          <a:effectLst/>
                          <a:latin typeface="Times"/>
                        </a:rPr>
                        <a:t>50.78%</a:t>
                      </a:r>
                    </a:p>
                  </a:txBody>
                  <a:tcPr marL="12700" marR="12700" marT="12700" marB="0" anchor="b"/>
                </a:tc>
              </a:tr>
            </a:tbl>
          </a:graphicData>
        </a:graphic>
      </p:graphicFrame>
    </p:spTree>
    <p:extLst>
      <p:ext uri="{BB962C8B-B14F-4D97-AF65-F5344CB8AC3E}">
        <p14:creationId xmlns:p14="http://schemas.microsoft.com/office/powerpoint/2010/main" val="4043443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909554" y="5670369"/>
            <a:ext cx="1139257" cy="1080252"/>
          </a:xfrm>
          <a:prstGeom prst="rect">
            <a:avLst/>
          </a:prstGeom>
        </p:spPr>
      </p:pic>
      <p:sp>
        <p:nvSpPr>
          <p:cNvPr id="3" name="Title 1"/>
          <p:cNvSpPr>
            <a:spLocks noGrp="1"/>
          </p:cNvSpPr>
          <p:nvPr>
            <p:ph type="title"/>
          </p:nvPr>
        </p:nvSpPr>
        <p:spPr>
          <a:xfrm>
            <a:off x="457200" y="152700"/>
            <a:ext cx="8229600" cy="77104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457200" indent="-457200">
              <a:spcBef>
                <a:spcPts val="0"/>
              </a:spcBef>
            </a:pPr>
            <a:r>
              <a:rPr lang="en-US" sz="3200" dirty="0" smtClean="0">
                <a:solidFill>
                  <a:srgbClr val="000090"/>
                </a:solidFill>
                <a:latin typeface="Times Roman"/>
                <a:cs typeface="Times Roman"/>
              </a:rPr>
              <a:t>Real Estate Taxes</a:t>
            </a:r>
          </a:p>
        </p:txBody>
      </p:sp>
      <p:graphicFrame>
        <p:nvGraphicFramePr>
          <p:cNvPr id="6" name="Table 5"/>
          <p:cNvGraphicFramePr>
            <a:graphicFrameLocks noGrp="1"/>
          </p:cNvGraphicFramePr>
          <p:nvPr>
            <p:extLst>
              <p:ext uri="{D42A27DB-BD31-4B8C-83A1-F6EECF244321}">
                <p14:modId xmlns:p14="http://schemas.microsoft.com/office/powerpoint/2010/main" val="1006426958"/>
              </p:ext>
            </p:extLst>
          </p:nvPr>
        </p:nvGraphicFramePr>
        <p:xfrm>
          <a:off x="1055633" y="1149575"/>
          <a:ext cx="7087800" cy="4440392"/>
        </p:xfrm>
        <a:graphic>
          <a:graphicData uri="http://schemas.openxmlformats.org/drawingml/2006/table">
            <a:tbl>
              <a:tblPr firstRow="1" bandRow="1">
                <a:tableStyleId>{17292A2E-F333-43FB-9621-5CBBE7FDCDCB}</a:tableStyleId>
              </a:tblPr>
              <a:tblGrid>
                <a:gridCol w="1244904"/>
                <a:gridCol w="1110826"/>
                <a:gridCol w="899239"/>
                <a:gridCol w="800100"/>
                <a:gridCol w="1168881"/>
                <a:gridCol w="894081"/>
                <a:gridCol w="969769"/>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74512">
                <a:tc>
                  <a:txBody>
                    <a:bodyPr/>
                    <a:lstStyle/>
                    <a:p>
                      <a:pPr algn="l" fontAlgn="b"/>
                      <a:r>
                        <a:rPr lang="sk-SK" sz="1700" b="0" i="0" u="none" strike="noStrike" dirty="0">
                          <a:effectLst/>
                          <a:latin typeface="Times"/>
                        </a:rPr>
                        <a:t> </a:t>
                      </a:r>
                    </a:p>
                  </a:txBody>
                  <a:tcPr marL="12700" marR="12700" marT="12700" marB="0" anchor="b">
                    <a:solidFill>
                      <a:schemeClr val="accent3">
                        <a:lumMod val="20000"/>
                        <a:lumOff val="80000"/>
                      </a:schemeClr>
                    </a:solidFill>
                  </a:tcPr>
                </a:tc>
                <a:tc>
                  <a:txBody>
                    <a:bodyPr/>
                    <a:lstStyle/>
                    <a:p>
                      <a:pPr algn="l" fontAlgn="b"/>
                      <a:r>
                        <a:rPr lang="en-US" sz="1700" b="1" i="0" u="none" strike="noStrike" dirty="0">
                          <a:solidFill>
                            <a:srgbClr val="333399"/>
                          </a:solidFill>
                          <a:effectLst/>
                          <a:latin typeface="Times"/>
                        </a:rPr>
                        <a:t>Current Revenues</a:t>
                      </a:r>
                    </a:p>
                  </a:txBody>
                  <a:tcPr marL="12700" marR="12700" marT="12700" marB="0" anchor="b">
                    <a:solidFill>
                      <a:schemeClr val="accent3">
                        <a:lumMod val="20000"/>
                        <a:lumOff val="80000"/>
                      </a:schemeClr>
                    </a:solidFill>
                  </a:tcPr>
                </a:tc>
                <a:tc>
                  <a:txBody>
                    <a:bodyPr/>
                    <a:lstStyle/>
                    <a:p>
                      <a:pPr algn="l" fontAlgn="b"/>
                      <a:r>
                        <a:rPr lang="en-US" sz="1700" b="1" i="0" u="none" strike="noStrike" dirty="0">
                          <a:solidFill>
                            <a:srgbClr val="333399"/>
                          </a:solidFill>
                          <a:effectLst/>
                          <a:latin typeface="Times"/>
                        </a:rPr>
                        <a:t>Per Unit</a:t>
                      </a:r>
                    </a:p>
                  </a:txBody>
                  <a:tcPr marL="12700" marR="12700" marT="12700" marB="0" anchor="b">
                    <a:solidFill>
                      <a:schemeClr val="accent3">
                        <a:lumMod val="20000"/>
                        <a:lumOff val="80000"/>
                      </a:schemeClr>
                    </a:solidFill>
                  </a:tcPr>
                </a:tc>
                <a:tc>
                  <a:txBody>
                    <a:bodyPr/>
                    <a:lstStyle/>
                    <a:p>
                      <a:pPr algn="l" fontAlgn="b"/>
                      <a:r>
                        <a:rPr lang="mr-IN" sz="1700" b="1" i="0" u="none" strike="noStrike" dirty="0">
                          <a:solidFill>
                            <a:srgbClr val="333399"/>
                          </a:solidFill>
                          <a:effectLst/>
                          <a:latin typeface="Times"/>
                        </a:rPr>
                        <a:t>%-age</a:t>
                      </a:r>
                    </a:p>
                  </a:txBody>
                  <a:tcPr marL="12700" marR="12700" marT="12700" marB="0" anchor="b">
                    <a:solidFill>
                      <a:schemeClr val="accent3">
                        <a:lumMod val="20000"/>
                        <a:lumOff val="80000"/>
                      </a:schemeClr>
                    </a:solidFill>
                  </a:tcPr>
                </a:tc>
                <a:tc>
                  <a:txBody>
                    <a:bodyPr/>
                    <a:lstStyle/>
                    <a:p>
                      <a:pPr algn="l" fontAlgn="b"/>
                      <a:r>
                        <a:rPr lang="en-US" sz="1700" b="1" i="0" u="none" strike="noStrike" dirty="0">
                          <a:solidFill>
                            <a:srgbClr val="333399"/>
                          </a:solidFill>
                          <a:effectLst/>
                          <a:latin typeface="Times"/>
                        </a:rPr>
                        <a:t>Current Revenues</a:t>
                      </a:r>
                    </a:p>
                  </a:txBody>
                  <a:tcPr marL="12700" marR="12700" marT="12700" marB="0" anchor="b">
                    <a:solidFill>
                      <a:schemeClr val="accent3">
                        <a:lumMod val="20000"/>
                        <a:lumOff val="80000"/>
                      </a:schemeClr>
                    </a:solidFill>
                  </a:tcPr>
                </a:tc>
                <a:tc>
                  <a:txBody>
                    <a:bodyPr/>
                    <a:lstStyle/>
                    <a:p>
                      <a:pPr algn="l" fontAlgn="b"/>
                      <a:r>
                        <a:rPr lang="en-US" sz="1700" b="1" i="0" u="none" strike="noStrike" dirty="0">
                          <a:solidFill>
                            <a:srgbClr val="333399"/>
                          </a:solidFill>
                          <a:effectLst/>
                          <a:latin typeface="Times"/>
                        </a:rPr>
                        <a:t>Per Unit</a:t>
                      </a:r>
                    </a:p>
                  </a:txBody>
                  <a:tcPr marL="12700" marR="12700" marT="12700" marB="0" anchor="b">
                    <a:solidFill>
                      <a:schemeClr val="accent3">
                        <a:lumMod val="20000"/>
                        <a:lumOff val="80000"/>
                      </a:schemeClr>
                    </a:solidFill>
                  </a:tcPr>
                </a:tc>
                <a:tc>
                  <a:txBody>
                    <a:bodyPr/>
                    <a:lstStyle/>
                    <a:p>
                      <a:pPr algn="l" fontAlgn="b"/>
                      <a:r>
                        <a:rPr lang="mr-IN" sz="1700" b="1" i="0" u="none" strike="noStrike" dirty="0">
                          <a:solidFill>
                            <a:srgbClr val="333399"/>
                          </a:solidFill>
                          <a:effectLst/>
                          <a:latin typeface="Times"/>
                        </a:rPr>
                        <a:t>%-age</a:t>
                      </a:r>
                    </a:p>
                  </a:txBody>
                  <a:tcPr marL="12700" marR="12700" marT="12700" marB="0" anchor="b">
                    <a:solidFill>
                      <a:schemeClr val="accent3">
                        <a:lumMod val="20000"/>
                        <a:lumOff val="80000"/>
                      </a:schemeClr>
                    </a:solidFill>
                  </a:tcPr>
                </a:tc>
              </a:tr>
              <a:tr h="370840">
                <a:tc>
                  <a:txBody>
                    <a:bodyPr/>
                    <a:lstStyle/>
                    <a:p>
                      <a:pPr algn="l" fontAlgn="b"/>
                      <a:r>
                        <a:rPr lang="en-US" sz="1700" b="0" i="0" u="none" strike="noStrike" dirty="0">
                          <a:effectLst/>
                          <a:latin typeface="Times"/>
                        </a:rPr>
                        <a:t>Revenue from all sources</a:t>
                      </a:r>
                    </a:p>
                  </a:txBody>
                  <a:tcPr marL="12700" marR="12700" marT="12700" marB="0" anchor="b">
                    <a:solidFill>
                      <a:srgbClr val="EBF1DE"/>
                    </a:solidFill>
                  </a:tcPr>
                </a:tc>
                <a:tc>
                  <a:txBody>
                    <a:bodyPr/>
                    <a:lstStyle/>
                    <a:p>
                      <a:pPr algn="r" fontAlgn="b"/>
                      <a:r>
                        <a:rPr lang="en-US" sz="1700" b="0" i="0" u="none" strike="noStrike" dirty="0">
                          <a:effectLst/>
                          <a:latin typeface="Times"/>
                        </a:rPr>
                        <a:t>$2,005,562 </a:t>
                      </a:r>
                    </a:p>
                  </a:txBody>
                  <a:tcPr marL="12700" marR="12700" marT="12700" marB="0" anchor="b"/>
                </a:tc>
                <a:tc>
                  <a:txBody>
                    <a:bodyPr/>
                    <a:lstStyle/>
                    <a:p>
                      <a:pPr algn="r" fontAlgn="b"/>
                      <a:r>
                        <a:rPr lang="en-US" sz="1700" b="0" i="0" u="none" strike="noStrike" dirty="0">
                          <a:effectLst/>
                          <a:latin typeface="Times"/>
                        </a:rPr>
                        <a:t>$14,856 </a:t>
                      </a: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r" fontAlgn="b"/>
                      <a:r>
                        <a:rPr lang="en-US" sz="1700" b="0" i="0" u="none" strike="noStrike" dirty="0">
                          <a:effectLst/>
                          <a:latin typeface="Times"/>
                        </a:rPr>
                        <a:t>$2,005,562 </a:t>
                      </a:r>
                    </a:p>
                  </a:txBody>
                  <a:tcPr marL="12700" marR="12700" marT="12700" marB="0" anchor="b"/>
                </a:tc>
                <a:tc>
                  <a:txBody>
                    <a:bodyPr/>
                    <a:lstStyle/>
                    <a:p>
                      <a:pPr algn="r" fontAlgn="b"/>
                      <a:r>
                        <a:rPr lang="en-US" sz="1700" b="0" i="0" u="none" strike="noStrike" dirty="0">
                          <a:effectLst/>
                          <a:latin typeface="Times"/>
                        </a:rPr>
                        <a:t>$14,856 </a:t>
                      </a:r>
                    </a:p>
                  </a:txBody>
                  <a:tcPr marL="12700" marR="12700" marT="12700" marB="0" anchor="b"/>
                </a:tc>
                <a:tc>
                  <a:txBody>
                    <a:bodyPr/>
                    <a:lstStyle/>
                    <a:p>
                      <a:pPr algn="l" fontAlgn="b"/>
                      <a:r>
                        <a:rPr lang="en-US" sz="1700" b="0" i="0" u="none" strike="noStrike" dirty="0">
                          <a:effectLst/>
                          <a:latin typeface="Times"/>
                        </a:rPr>
                        <a:t> </a:t>
                      </a:r>
                    </a:p>
                  </a:txBody>
                  <a:tcPr marL="12700" marR="12700" marT="12700" marB="0" anchor="b"/>
                </a:tc>
              </a:tr>
              <a:tr h="370840">
                <a:tc>
                  <a:txBody>
                    <a:bodyPr/>
                    <a:lstStyle/>
                    <a:p>
                      <a:pPr algn="l" fontAlgn="b"/>
                      <a:r>
                        <a:rPr lang="en-US" sz="1700" b="0" i="0" u="none" strike="noStrike" dirty="0">
                          <a:effectLst/>
                          <a:latin typeface="Times"/>
                        </a:rPr>
                        <a:t>Expenses</a:t>
                      </a:r>
                    </a:p>
                  </a:txBody>
                  <a:tcPr marL="12700" marR="12700" marT="12700" marB="0" anchor="b">
                    <a:solidFill>
                      <a:srgbClr val="EBF1DE"/>
                    </a:solidFill>
                  </a:tcPr>
                </a:tc>
                <a:tc>
                  <a:txBody>
                    <a:bodyPr/>
                    <a:lstStyle/>
                    <a:p>
                      <a:pPr algn="r" fontAlgn="b"/>
                      <a:r>
                        <a:rPr lang="en-US" sz="1700" b="0" i="0" u="none" strike="noStrike" dirty="0">
                          <a:effectLst/>
                          <a:latin typeface="Times"/>
                        </a:rPr>
                        <a:t>$779,318 </a:t>
                      </a:r>
                    </a:p>
                  </a:txBody>
                  <a:tcPr marL="12700" marR="12700" marT="12700" marB="0" anchor="b"/>
                </a:tc>
                <a:tc>
                  <a:txBody>
                    <a:bodyPr/>
                    <a:lstStyle/>
                    <a:p>
                      <a:pPr algn="r" fontAlgn="b"/>
                      <a:r>
                        <a:rPr lang="en-US" sz="1700" b="0" i="0" u="none" strike="noStrike" dirty="0">
                          <a:effectLst/>
                          <a:latin typeface="Times"/>
                        </a:rPr>
                        <a:t>$5,773 </a:t>
                      </a:r>
                    </a:p>
                  </a:txBody>
                  <a:tcPr marL="12700" marR="12700" marT="12700" marB="0" anchor="b"/>
                </a:tc>
                <a:tc>
                  <a:txBody>
                    <a:bodyPr/>
                    <a:lstStyle/>
                    <a:p>
                      <a:pPr algn="r" fontAlgn="b"/>
                      <a:r>
                        <a:rPr lang="mr-IN" sz="1700" b="0" i="0" u="none" strike="noStrike" dirty="0">
                          <a:effectLst/>
                          <a:latin typeface="Times"/>
                        </a:rPr>
                        <a:t>40.58%</a:t>
                      </a:r>
                    </a:p>
                  </a:txBody>
                  <a:tcPr marL="12700" marR="12700" marT="12700" marB="0" anchor="b"/>
                </a:tc>
                <a:tc>
                  <a:txBody>
                    <a:bodyPr/>
                    <a:lstStyle/>
                    <a:p>
                      <a:pPr algn="r" fontAlgn="b"/>
                      <a:r>
                        <a:rPr lang="en-US" sz="1700" b="0" i="0" u="none" strike="noStrike" dirty="0">
                          <a:effectLst/>
                          <a:latin typeface="Times"/>
                        </a:rPr>
                        <a:t>$975,177 </a:t>
                      </a:r>
                    </a:p>
                  </a:txBody>
                  <a:tcPr marL="12700" marR="12700" marT="12700" marB="0" anchor="b"/>
                </a:tc>
                <a:tc>
                  <a:txBody>
                    <a:bodyPr/>
                    <a:lstStyle/>
                    <a:p>
                      <a:pPr algn="r" fontAlgn="b"/>
                      <a:r>
                        <a:rPr lang="en-US" sz="1700" b="0" i="0" u="none" strike="noStrike" dirty="0">
                          <a:effectLst/>
                          <a:latin typeface="Times"/>
                        </a:rPr>
                        <a:t>$7,224 </a:t>
                      </a:r>
                    </a:p>
                  </a:txBody>
                  <a:tcPr marL="12700" marR="12700" marT="12700" marB="0" anchor="b"/>
                </a:tc>
                <a:tc>
                  <a:txBody>
                    <a:bodyPr/>
                    <a:lstStyle/>
                    <a:p>
                      <a:pPr algn="r" fontAlgn="b"/>
                      <a:r>
                        <a:rPr lang="mr-IN" sz="1700" b="0" i="0" u="none" strike="noStrike" dirty="0">
                          <a:effectLst/>
                          <a:latin typeface="Times"/>
                        </a:rPr>
                        <a:t>50.78%</a:t>
                      </a:r>
                    </a:p>
                  </a:txBody>
                  <a:tcPr marL="12700" marR="12700" marT="12700" marB="0" anchor="b"/>
                </a:tc>
              </a:tr>
              <a:tr h="370840">
                <a:tc>
                  <a:txBody>
                    <a:bodyPr/>
                    <a:lstStyle/>
                    <a:p>
                      <a:pPr algn="l" fontAlgn="b"/>
                      <a:r>
                        <a:rPr lang="en-US" sz="1700" b="0" i="0" u="none" strike="noStrike" dirty="0">
                          <a:effectLst/>
                          <a:latin typeface="Times"/>
                        </a:rPr>
                        <a:t>Net operating Income</a:t>
                      </a:r>
                    </a:p>
                  </a:txBody>
                  <a:tcPr marL="12700" marR="12700" marT="12700" marB="0" anchor="b">
                    <a:solidFill>
                      <a:srgbClr val="EBF1DE"/>
                    </a:solidFill>
                  </a:tcPr>
                </a:tc>
                <a:tc>
                  <a:txBody>
                    <a:bodyPr/>
                    <a:lstStyle/>
                    <a:p>
                      <a:pPr algn="r" fontAlgn="b"/>
                      <a:r>
                        <a:rPr lang="en-US" sz="1700" b="0" i="0" u="none" strike="noStrike" dirty="0">
                          <a:effectLst/>
                          <a:latin typeface="Times"/>
                        </a:rPr>
                        <a:t>$1,226,244 </a:t>
                      </a:r>
                    </a:p>
                  </a:txBody>
                  <a:tcPr marL="12700" marR="12700" marT="12700" marB="0" anchor="b"/>
                </a:tc>
                <a:tc>
                  <a:txBody>
                    <a:bodyPr/>
                    <a:lstStyle/>
                    <a:p>
                      <a:pPr algn="r" fontAlgn="b"/>
                      <a:r>
                        <a:rPr lang="en-US" sz="1700" b="0" i="0" u="none" strike="noStrike" dirty="0">
                          <a:effectLst/>
                          <a:latin typeface="Times"/>
                        </a:rPr>
                        <a:t>$9,083 </a:t>
                      </a:r>
                    </a:p>
                  </a:txBody>
                  <a:tcPr marL="12700" marR="12700" marT="12700" marB="0" anchor="b"/>
                </a:tc>
                <a:tc>
                  <a:txBody>
                    <a:bodyPr/>
                    <a:lstStyle/>
                    <a:p>
                      <a:pPr algn="r" fontAlgn="b"/>
                      <a:r>
                        <a:rPr lang="mr-IN" sz="1700" b="0" i="0" u="none" strike="noStrike" dirty="0">
                          <a:effectLst/>
                          <a:latin typeface="Times"/>
                        </a:rPr>
                        <a:t>59%</a:t>
                      </a:r>
                    </a:p>
                  </a:txBody>
                  <a:tcPr marL="12700" marR="12700" marT="12700" marB="0" anchor="b"/>
                </a:tc>
                <a:tc>
                  <a:txBody>
                    <a:bodyPr/>
                    <a:lstStyle/>
                    <a:p>
                      <a:pPr algn="r" fontAlgn="b"/>
                      <a:r>
                        <a:rPr lang="en-US" sz="1700" b="0" i="0" u="none" strike="noStrike" dirty="0">
                          <a:effectLst/>
                          <a:latin typeface="Times"/>
                        </a:rPr>
                        <a:t>$1,030,385 </a:t>
                      </a:r>
                    </a:p>
                  </a:txBody>
                  <a:tcPr marL="12700" marR="12700" marT="12700" marB="0" anchor="b"/>
                </a:tc>
                <a:tc>
                  <a:txBody>
                    <a:bodyPr/>
                    <a:lstStyle/>
                    <a:p>
                      <a:pPr algn="r" fontAlgn="b"/>
                      <a:r>
                        <a:rPr lang="en-US" sz="1700" b="0" i="0" u="none" strike="noStrike" dirty="0">
                          <a:effectLst/>
                          <a:latin typeface="Times"/>
                        </a:rPr>
                        <a:t>$7,632 </a:t>
                      </a:r>
                    </a:p>
                  </a:txBody>
                  <a:tcPr marL="12700" marR="12700" marT="12700" marB="0" anchor="b"/>
                </a:tc>
                <a:tc>
                  <a:txBody>
                    <a:bodyPr/>
                    <a:lstStyle/>
                    <a:p>
                      <a:pPr algn="r" fontAlgn="b"/>
                      <a:r>
                        <a:rPr lang="mr-IN" sz="1700" b="0" i="0" u="none" strike="noStrike" dirty="0">
                          <a:effectLst/>
                          <a:latin typeface="Times"/>
                        </a:rPr>
                        <a:t>49%</a:t>
                      </a:r>
                    </a:p>
                  </a:txBody>
                  <a:tcPr marL="12700" marR="12700" marT="12700" marB="0" anchor="b"/>
                </a:tc>
              </a:tr>
              <a:tr h="370840">
                <a:tc>
                  <a:txBody>
                    <a:bodyPr/>
                    <a:lstStyle/>
                    <a:p>
                      <a:pPr algn="l" fontAlgn="b"/>
                      <a:r>
                        <a:rPr lang="en-US" sz="1700" b="0" i="0" u="none" strike="noStrike" dirty="0">
                          <a:effectLst/>
                          <a:latin typeface="Times"/>
                        </a:rPr>
                        <a:t>Capitalization Rate</a:t>
                      </a:r>
                    </a:p>
                  </a:txBody>
                  <a:tcPr marL="12700" marR="12700" marT="12700" marB="0" anchor="b">
                    <a:solidFill>
                      <a:srgbClr val="EBF1DE"/>
                    </a:solidFill>
                  </a:tcPr>
                </a:tc>
                <a:tc>
                  <a:txBody>
                    <a:bodyPr/>
                    <a:lstStyle/>
                    <a:p>
                      <a:pPr algn="r" fontAlgn="b"/>
                      <a:r>
                        <a:rPr lang="mr-IN" sz="1700" b="0" i="0" u="none" strike="noStrike" dirty="0">
                          <a:effectLst/>
                          <a:latin typeface="Times"/>
                        </a:rPr>
                        <a:t>8%</a:t>
                      </a: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r" fontAlgn="b"/>
                      <a:r>
                        <a:rPr lang="mr-IN" sz="1700" b="0" i="0" u="none" strike="noStrike" dirty="0">
                          <a:effectLst/>
                          <a:latin typeface="Times"/>
                        </a:rPr>
                        <a:t>8%</a:t>
                      </a: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l" fontAlgn="b"/>
                      <a:r>
                        <a:rPr lang="sk-SK" sz="1700" b="0" i="0" u="none" strike="noStrike" dirty="0">
                          <a:effectLst/>
                          <a:latin typeface="Times"/>
                        </a:rPr>
                        <a:t> </a:t>
                      </a:r>
                    </a:p>
                  </a:txBody>
                  <a:tcPr marL="12700" marR="12700" marT="12700" marB="0" anchor="b"/>
                </a:tc>
              </a:tr>
              <a:tr h="370840">
                <a:tc>
                  <a:txBody>
                    <a:bodyPr/>
                    <a:lstStyle/>
                    <a:p>
                      <a:pPr algn="l" fontAlgn="b"/>
                      <a:r>
                        <a:rPr lang="sk-SK" sz="1700" b="0" i="0" u="none" strike="noStrike" dirty="0">
                          <a:effectLst/>
                          <a:latin typeface="Times"/>
                        </a:rPr>
                        <a:t> </a:t>
                      </a:r>
                    </a:p>
                  </a:txBody>
                  <a:tcPr marL="12700" marR="12700" marT="12700" marB="0" anchor="b">
                    <a:solidFill>
                      <a:srgbClr val="EBF1DE"/>
                    </a:solidFill>
                  </a:tcPr>
                </a:tc>
                <a:tc>
                  <a:txBody>
                    <a:bodyPr/>
                    <a:lstStyle/>
                    <a:p>
                      <a:pPr algn="l" fontAlgn="b"/>
                      <a:endParaRPr lang="en-US" sz="1700" b="0" i="0" u="none" strike="noStrike" dirty="0">
                        <a:effectLst/>
                        <a:latin typeface="Times"/>
                      </a:endParaRP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l" fontAlgn="b"/>
                      <a:endParaRPr lang="en-US" sz="1700" b="0" i="0" u="none" strike="noStrike" dirty="0">
                        <a:effectLst/>
                        <a:latin typeface="Times"/>
                      </a:endParaRPr>
                    </a:p>
                  </a:txBody>
                  <a:tcPr marL="12700" marR="12700" marT="12700" marB="0" anchor="b"/>
                </a:tc>
                <a:tc>
                  <a:txBody>
                    <a:bodyPr/>
                    <a:lstStyle/>
                    <a:p>
                      <a:pPr algn="l" fontAlgn="b"/>
                      <a:r>
                        <a:rPr lang="sk-SK" sz="1700" b="0" i="0" u="none" strike="noStrike" dirty="0">
                          <a:effectLst/>
                          <a:latin typeface="Times"/>
                        </a:rPr>
                        <a:t> </a:t>
                      </a:r>
                    </a:p>
                  </a:txBody>
                  <a:tcPr marL="12700" marR="12700" marT="12700" marB="0" anchor="b"/>
                </a:tc>
              </a:tr>
              <a:tr h="370840">
                <a:tc>
                  <a:txBody>
                    <a:bodyPr/>
                    <a:lstStyle/>
                    <a:p>
                      <a:pPr algn="l" fontAlgn="b"/>
                      <a:r>
                        <a:rPr lang="en-US" sz="1700" b="0" i="0" u="none" strike="noStrike" dirty="0">
                          <a:effectLst/>
                          <a:latin typeface="Times"/>
                        </a:rPr>
                        <a:t>Estimated Market Value</a:t>
                      </a:r>
                    </a:p>
                  </a:txBody>
                  <a:tcPr marL="12700" marR="12700" marT="12700" marB="0" anchor="b">
                    <a:solidFill>
                      <a:srgbClr val="EBF1DE"/>
                    </a:solidFill>
                  </a:tcPr>
                </a:tc>
                <a:tc>
                  <a:txBody>
                    <a:bodyPr/>
                    <a:lstStyle/>
                    <a:p>
                      <a:pPr algn="r" fontAlgn="b"/>
                      <a:r>
                        <a:rPr lang="en-US" sz="1700" b="0" i="0" u="none" strike="noStrike" dirty="0">
                          <a:solidFill>
                            <a:srgbClr val="FF0000"/>
                          </a:solidFill>
                          <a:effectLst/>
                          <a:latin typeface="Times"/>
                        </a:rPr>
                        <a:t>$</a:t>
                      </a:r>
                      <a:r>
                        <a:rPr lang="en-US" sz="1700" b="0" i="0" u="none" strike="noStrike" dirty="0">
                          <a:solidFill>
                            <a:srgbClr val="FF0000"/>
                          </a:solidFill>
                          <a:effectLst/>
                          <a:latin typeface="Times Bold"/>
                          <a:cs typeface="Times Bold"/>
                        </a:rPr>
                        <a:t>15,328,048 </a:t>
                      </a:r>
                    </a:p>
                  </a:txBody>
                  <a:tcPr marL="12700" marR="12700" marT="12700" marB="0" anchor="b"/>
                </a:tc>
                <a:tc>
                  <a:txBody>
                    <a:bodyPr/>
                    <a:lstStyle/>
                    <a:p>
                      <a:pPr algn="l" fontAlgn="b"/>
                      <a:r>
                        <a:rPr lang="sk-SK" sz="1700" b="0" i="0" u="none" strike="noStrike" dirty="0">
                          <a:effectLst/>
                          <a:latin typeface="Times"/>
                        </a:rPr>
                        <a:t> </a:t>
                      </a:r>
                    </a:p>
                  </a:txBody>
                  <a:tcPr marL="12700" marR="12700" marT="12700" marB="0" anchor="b"/>
                </a:tc>
                <a:tc>
                  <a:txBody>
                    <a:bodyPr/>
                    <a:lstStyle/>
                    <a:p>
                      <a:pPr algn="l" fontAlgn="b"/>
                      <a:r>
                        <a:rPr lang="sk-SK" sz="1700" b="0" i="0" u="none" strike="noStrike" dirty="0">
                          <a:effectLst/>
                          <a:latin typeface="Times"/>
                        </a:rPr>
                        <a:t> </a:t>
                      </a:r>
                    </a:p>
                  </a:txBody>
                  <a:tcPr marL="12700" marR="12700" marT="12700" marB="0" anchor="b"/>
                </a:tc>
                <a:tc>
                  <a:txBody>
                    <a:bodyPr/>
                    <a:lstStyle/>
                    <a:p>
                      <a:pPr algn="r" fontAlgn="b"/>
                      <a:r>
                        <a:rPr lang="en-US" sz="1700" b="0" i="0" u="none" strike="noStrike" dirty="0">
                          <a:solidFill>
                            <a:srgbClr val="FF0000"/>
                          </a:solidFill>
                          <a:effectLst/>
                          <a:latin typeface="Times"/>
                        </a:rPr>
                        <a:t>$</a:t>
                      </a:r>
                      <a:r>
                        <a:rPr lang="en-US" sz="1700" b="0" i="0" u="none" strike="noStrike" dirty="0">
                          <a:solidFill>
                            <a:srgbClr val="FF0000"/>
                          </a:solidFill>
                          <a:effectLst/>
                          <a:latin typeface="Times Bold"/>
                          <a:cs typeface="Times Bold"/>
                        </a:rPr>
                        <a:t>12,879,814 </a:t>
                      </a:r>
                    </a:p>
                  </a:txBody>
                  <a:tcPr marL="12700" marR="12700" marT="12700" marB="0" anchor="b"/>
                </a:tc>
                <a:tc>
                  <a:txBody>
                    <a:bodyPr/>
                    <a:lstStyle/>
                    <a:p>
                      <a:pPr algn="l" fontAlgn="b"/>
                      <a:r>
                        <a:rPr lang="sk-SK" sz="1700" b="0" i="0" u="none" strike="noStrike" dirty="0">
                          <a:effectLst/>
                          <a:latin typeface="Times"/>
                        </a:rPr>
                        <a:t> </a:t>
                      </a:r>
                    </a:p>
                  </a:txBody>
                  <a:tcPr marL="12700" marR="12700" marT="12700" marB="0" anchor="b"/>
                </a:tc>
                <a:tc>
                  <a:txBody>
                    <a:bodyPr/>
                    <a:lstStyle/>
                    <a:p>
                      <a:pPr algn="l" fontAlgn="b"/>
                      <a:r>
                        <a:rPr lang="sk-SK" sz="1700" b="0" i="0" u="none" strike="noStrike" dirty="0">
                          <a:effectLst/>
                          <a:latin typeface="Times"/>
                        </a:rPr>
                        <a:t> </a:t>
                      </a:r>
                    </a:p>
                  </a:txBody>
                  <a:tcPr marL="12700" marR="12700" marT="12700" marB="0" anchor="b"/>
                </a:tc>
              </a:tr>
              <a:tr h="370840">
                <a:tc>
                  <a:txBody>
                    <a:bodyPr/>
                    <a:lstStyle/>
                    <a:p>
                      <a:pPr algn="l" fontAlgn="b"/>
                      <a:r>
                        <a:rPr lang="sk-SK" sz="1700" b="0" i="0" u="none" strike="noStrike" dirty="0">
                          <a:effectLst/>
                          <a:latin typeface="Times"/>
                        </a:rPr>
                        <a:t> </a:t>
                      </a:r>
                    </a:p>
                  </a:txBody>
                  <a:tcPr marL="12700" marR="12700" marT="12700" marB="0" anchor="b">
                    <a:solidFill>
                      <a:srgbClr val="EBF1DE"/>
                    </a:solidFill>
                  </a:tcPr>
                </a:tc>
                <a:tc>
                  <a:txBody>
                    <a:bodyPr/>
                    <a:lstStyle/>
                    <a:p>
                      <a:pPr algn="r" fontAlgn="b"/>
                      <a:r>
                        <a:rPr lang="en-US" sz="1700" b="0" i="0" u="none" strike="noStrike" dirty="0">
                          <a:effectLst/>
                          <a:latin typeface="Times"/>
                        </a:rPr>
                        <a:t>$113,541 </a:t>
                      </a:r>
                    </a:p>
                  </a:txBody>
                  <a:tcPr marL="12700" marR="12700" marT="12700" marB="0" anchor="b"/>
                </a:tc>
                <a:tc>
                  <a:txBody>
                    <a:bodyPr/>
                    <a:lstStyle/>
                    <a:p>
                      <a:pPr algn="l" fontAlgn="b"/>
                      <a:r>
                        <a:rPr lang="sk-SK" sz="1700" b="0" i="0" u="none" strike="noStrike" dirty="0">
                          <a:effectLst/>
                          <a:latin typeface="Times"/>
                        </a:rPr>
                        <a:t> </a:t>
                      </a:r>
                    </a:p>
                  </a:txBody>
                  <a:tcPr marL="12700" marR="12700" marT="12700" marB="0" anchor="b"/>
                </a:tc>
                <a:tc>
                  <a:txBody>
                    <a:bodyPr/>
                    <a:lstStyle/>
                    <a:p>
                      <a:pPr algn="l" fontAlgn="b"/>
                      <a:r>
                        <a:rPr lang="sk-SK" sz="1700" b="0" i="0" u="none" strike="noStrike" dirty="0">
                          <a:effectLst/>
                          <a:latin typeface="Times"/>
                        </a:rPr>
                        <a:t> </a:t>
                      </a:r>
                    </a:p>
                  </a:txBody>
                  <a:tcPr marL="12700" marR="12700" marT="12700" marB="0" anchor="b"/>
                </a:tc>
                <a:tc>
                  <a:txBody>
                    <a:bodyPr/>
                    <a:lstStyle/>
                    <a:p>
                      <a:pPr algn="r" fontAlgn="b"/>
                      <a:r>
                        <a:rPr lang="en-US" sz="1700" b="0" i="0" u="none" strike="noStrike" dirty="0">
                          <a:effectLst/>
                          <a:latin typeface="Times"/>
                        </a:rPr>
                        <a:t>$95,406 </a:t>
                      </a:r>
                    </a:p>
                  </a:txBody>
                  <a:tcPr marL="12700" marR="12700" marT="12700" marB="0" anchor="b"/>
                </a:tc>
                <a:tc>
                  <a:txBody>
                    <a:bodyPr/>
                    <a:lstStyle/>
                    <a:p>
                      <a:pPr algn="l" fontAlgn="b"/>
                      <a:r>
                        <a:rPr lang="sk-SK" sz="1700" b="0" i="0" u="none" strike="noStrike" dirty="0">
                          <a:effectLst/>
                          <a:latin typeface="Times"/>
                        </a:rPr>
                        <a:t> </a:t>
                      </a:r>
                    </a:p>
                  </a:txBody>
                  <a:tcPr marL="12700" marR="12700" marT="12700" marB="0" anchor="b"/>
                </a:tc>
                <a:tc>
                  <a:txBody>
                    <a:bodyPr/>
                    <a:lstStyle/>
                    <a:p>
                      <a:pPr algn="l" fontAlgn="b"/>
                      <a:r>
                        <a:rPr lang="sk-SK" sz="1700" b="0" i="0" u="none" strike="noStrike" dirty="0">
                          <a:effectLst/>
                          <a:latin typeface="Times"/>
                        </a:rPr>
                        <a:t> </a:t>
                      </a:r>
                    </a:p>
                  </a:txBody>
                  <a:tcPr marL="12700" marR="12700" marT="12700" marB="0" anchor="b"/>
                </a:tc>
              </a:tr>
            </a:tbl>
          </a:graphicData>
        </a:graphic>
      </p:graphicFrame>
    </p:spTree>
    <p:extLst>
      <p:ext uri="{BB962C8B-B14F-4D97-AF65-F5344CB8AC3E}">
        <p14:creationId xmlns:p14="http://schemas.microsoft.com/office/powerpoint/2010/main" val="399578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8502"/>
            <a:ext cx="7772400" cy="84044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solidFill>
                  <a:srgbClr val="000090"/>
                </a:solidFill>
              </a:rPr>
              <a:t>Insurance Analysis</a:t>
            </a:r>
            <a:endParaRPr lang="en-US" dirty="0">
              <a:solidFill>
                <a:srgbClr val="000090"/>
              </a:solidFill>
            </a:endParaRPr>
          </a:p>
        </p:txBody>
      </p:sp>
      <p:pic>
        <p:nvPicPr>
          <p:cNvPr id="4" name="Picture 3"/>
          <p:cNvPicPr>
            <a:picLocks noChangeAspect="1"/>
          </p:cNvPicPr>
          <p:nvPr/>
        </p:nvPicPr>
        <p:blipFill>
          <a:blip r:embed="rId2"/>
          <a:stretch>
            <a:fillRect/>
          </a:stretch>
        </p:blipFill>
        <p:spPr>
          <a:xfrm>
            <a:off x="7859428" y="5777748"/>
            <a:ext cx="1139257" cy="108025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46463987"/>
              </p:ext>
            </p:extLst>
          </p:nvPr>
        </p:nvGraphicFramePr>
        <p:xfrm>
          <a:off x="1509059" y="2091760"/>
          <a:ext cx="6110941" cy="3703320"/>
        </p:xfrm>
        <a:graphic>
          <a:graphicData uri="http://schemas.openxmlformats.org/drawingml/2006/table">
            <a:tbl>
              <a:tblPr firstRow="1" bandRow="1">
                <a:tableStyleId>{00A15C55-8517-42AA-B614-E9B94910E393}</a:tableStyleId>
              </a:tblPr>
              <a:tblGrid>
                <a:gridCol w="3062941"/>
                <a:gridCol w="3048000"/>
              </a:tblGrid>
              <a:tr h="370840">
                <a:tc>
                  <a:txBody>
                    <a:bodyPr/>
                    <a:lstStyle/>
                    <a:p>
                      <a:pPr algn="ctr"/>
                      <a:r>
                        <a:rPr lang="en-US" dirty="0" smtClean="0"/>
                        <a:t>An apartment Building</a:t>
                      </a:r>
                      <a:endParaRPr lang="en-US" dirty="0"/>
                    </a:p>
                  </a:txBody>
                  <a:tcPr/>
                </a:tc>
                <a:tc>
                  <a:txBody>
                    <a:bodyPr/>
                    <a:lstStyle/>
                    <a:p>
                      <a:endParaRPr lang="en-US" dirty="0"/>
                    </a:p>
                  </a:txBody>
                  <a:tcPr/>
                </a:tc>
              </a:tr>
              <a:tr h="370840">
                <a:tc>
                  <a:txBody>
                    <a:bodyPr/>
                    <a:lstStyle/>
                    <a:p>
                      <a:r>
                        <a:rPr lang="en-US" sz="1800" b="0" i="0" dirty="0" smtClean="0">
                          <a:latin typeface="Times Bold"/>
                          <a:cs typeface="Times Bold"/>
                        </a:rPr>
                        <a:t>Location</a:t>
                      </a:r>
                    </a:p>
                  </a:txBody>
                  <a:tcPr/>
                </a:tc>
                <a:tc>
                  <a:txBody>
                    <a:bodyPr/>
                    <a:lstStyle/>
                    <a:p>
                      <a:pPr algn="ctr" fontAlgn="b"/>
                      <a:r>
                        <a:rPr lang="en-US" sz="1800" b="0" i="0" u="none" strike="noStrike" dirty="0">
                          <a:solidFill>
                            <a:srgbClr val="000000"/>
                          </a:solidFill>
                          <a:effectLst/>
                          <a:latin typeface="Times Bold"/>
                          <a:cs typeface="Times Bold"/>
                        </a:rPr>
                        <a:t>Ingleside, Illinois 60041</a:t>
                      </a:r>
                    </a:p>
                  </a:txBody>
                  <a:tcPr marL="12700" marR="12700" marT="12700" marB="0" anchor="b"/>
                </a:tc>
              </a:tr>
              <a:tr h="370840">
                <a:tc>
                  <a:txBody>
                    <a:bodyPr/>
                    <a:lstStyle/>
                    <a:p>
                      <a:r>
                        <a:rPr lang="en-US" sz="1800" b="0" i="0" dirty="0" smtClean="0">
                          <a:latin typeface="Times Bold"/>
                          <a:cs typeface="Times Bold"/>
                        </a:rPr>
                        <a:t>Total Building area</a:t>
                      </a:r>
                      <a:endParaRPr lang="en-US" sz="1800" b="0" i="0" dirty="0">
                        <a:latin typeface="Times Bold"/>
                        <a:cs typeface="Times Bold"/>
                      </a:endParaRPr>
                    </a:p>
                  </a:txBody>
                  <a:tcPr/>
                </a:tc>
                <a:tc>
                  <a:txBody>
                    <a:bodyPr/>
                    <a:lstStyle/>
                    <a:p>
                      <a:pPr algn="ctr"/>
                      <a:r>
                        <a:rPr lang="is-IS" sz="1800" b="0" i="0" smtClean="0">
                          <a:latin typeface="Times Bold"/>
                          <a:cs typeface="Times Bold"/>
                        </a:rPr>
                        <a:t>240,918-SF</a:t>
                      </a:r>
                      <a:endParaRPr lang="en-US" sz="1800" b="0" i="0" dirty="0">
                        <a:latin typeface="Times Bold"/>
                        <a:cs typeface="Times Bold"/>
                      </a:endParaRPr>
                    </a:p>
                  </a:txBody>
                  <a:tcPr/>
                </a:tc>
              </a:tr>
              <a:tr h="370840">
                <a:tc>
                  <a:txBody>
                    <a:bodyPr/>
                    <a:lstStyle/>
                    <a:p>
                      <a:r>
                        <a:rPr lang="en-US" sz="1800" b="0" i="0" dirty="0" smtClean="0">
                          <a:latin typeface="Times Bold"/>
                          <a:cs typeface="Times Bold"/>
                        </a:rPr>
                        <a:t>Number of units</a:t>
                      </a:r>
                      <a:endParaRPr lang="en-US" sz="1800" b="0" i="0" dirty="0">
                        <a:latin typeface="Times Bold"/>
                        <a:cs typeface="Times Bold"/>
                      </a:endParaRPr>
                    </a:p>
                  </a:txBody>
                  <a:tcPr/>
                </a:tc>
                <a:tc>
                  <a:txBody>
                    <a:bodyPr/>
                    <a:lstStyle/>
                    <a:p>
                      <a:pPr algn="ctr"/>
                      <a:r>
                        <a:rPr lang="is-IS" sz="1800" b="0" i="0" smtClean="0">
                          <a:latin typeface="Times Bold"/>
                          <a:cs typeface="Times Bold"/>
                        </a:rPr>
                        <a:t>238-units</a:t>
                      </a:r>
                    </a:p>
                  </a:txBody>
                  <a:tcPr/>
                </a:tc>
              </a:tr>
              <a:tr h="370840">
                <a:tc>
                  <a:txBody>
                    <a:bodyPr/>
                    <a:lstStyle/>
                    <a:p>
                      <a:r>
                        <a:rPr lang="en-US" sz="1800" b="0" i="0" dirty="0" smtClean="0">
                          <a:latin typeface="Times Bold"/>
                          <a:cs typeface="Times Bold"/>
                        </a:rPr>
                        <a:t>Parking Garages</a:t>
                      </a:r>
                      <a:endParaRPr lang="en-US" sz="1800" b="0" i="0" dirty="0">
                        <a:latin typeface="Times Bold"/>
                        <a:cs typeface="Times Bold"/>
                      </a:endParaRPr>
                    </a:p>
                  </a:txBody>
                  <a:tcPr/>
                </a:tc>
                <a:tc>
                  <a:txBody>
                    <a:bodyPr/>
                    <a:lstStyle/>
                    <a:p>
                      <a:pPr algn="ctr"/>
                      <a:r>
                        <a:rPr lang="ru-RU" sz="1800" b="0" i="0" dirty="0" smtClean="0">
                          <a:latin typeface="Times Bold"/>
                          <a:cs typeface="Times Bold"/>
                        </a:rPr>
                        <a:t>17</a:t>
                      </a:r>
                      <a:r>
                        <a:rPr lang="en-US" sz="1800" b="0" i="0" dirty="0" smtClean="0">
                          <a:latin typeface="Times Bold"/>
                          <a:cs typeface="Times Bold"/>
                        </a:rPr>
                        <a:t>,</a:t>
                      </a:r>
                      <a:r>
                        <a:rPr lang="ru-RU" sz="1800" b="0" i="0" dirty="0" smtClean="0">
                          <a:latin typeface="Times Bold"/>
                          <a:cs typeface="Times Bold"/>
                        </a:rPr>
                        <a:t>469</a:t>
                      </a:r>
                      <a:r>
                        <a:rPr lang="en-US" sz="1800" b="0" i="0" dirty="0" smtClean="0">
                          <a:latin typeface="Times Bold"/>
                          <a:cs typeface="Times Bold"/>
                        </a:rPr>
                        <a:t>-SF</a:t>
                      </a:r>
                      <a:endParaRPr lang="en-US" sz="1800" b="0" i="0" dirty="0">
                        <a:latin typeface="Times Bold"/>
                        <a:cs typeface="Times Bold"/>
                      </a:endParaRPr>
                    </a:p>
                  </a:txBody>
                  <a:tcPr/>
                </a:tc>
              </a:tr>
              <a:tr h="370840">
                <a:tc>
                  <a:txBody>
                    <a:bodyPr/>
                    <a:lstStyle/>
                    <a:p>
                      <a:r>
                        <a:rPr lang="en-US" sz="1800" b="0" i="0" dirty="0" smtClean="0">
                          <a:latin typeface="Times Bold"/>
                          <a:cs typeface="Times Bold"/>
                        </a:rPr>
                        <a:t>Club House</a:t>
                      </a:r>
                    </a:p>
                  </a:txBody>
                  <a:tcPr/>
                </a:tc>
                <a:tc>
                  <a:txBody>
                    <a:bodyPr/>
                    <a:lstStyle/>
                    <a:p>
                      <a:pPr algn="ctr"/>
                      <a:r>
                        <a:rPr lang="is-IS" sz="1800" b="0" i="0" smtClean="0">
                          <a:latin typeface="Times Bold"/>
                          <a:cs typeface="Times Bold"/>
                        </a:rPr>
                        <a:t>3,720-SF</a:t>
                      </a:r>
                      <a:endParaRPr lang="en-US" sz="1800" b="0" i="0" dirty="0">
                        <a:latin typeface="Times Bold"/>
                        <a:cs typeface="Times Bold"/>
                      </a:endParaRPr>
                    </a:p>
                  </a:txBody>
                  <a:tcPr/>
                </a:tc>
              </a:tr>
              <a:tr h="370840">
                <a:tc>
                  <a:txBody>
                    <a:bodyPr/>
                    <a:lstStyle/>
                    <a:p>
                      <a:r>
                        <a:rPr lang="en-US" sz="1800" b="0" i="0" dirty="0" smtClean="0">
                          <a:latin typeface="Times Bold"/>
                          <a:cs typeface="Times Bold"/>
                        </a:rPr>
                        <a:t>Land Size</a:t>
                      </a:r>
                      <a:endParaRPr lang="en-US" sz="1800" b="0" i="0" dirty="0">
                        <a:latin typeface="Times Bold"/>
                        <a:cs typeface="Times Bold"/>
                      </a:endParaRPr>
                    </a:p>
                  </a:txBody>
                  <a:tcPr/>
                </a:tc>
                <a:tc>
                  <a:txBody>
                    <a:bodyPr/>
                    <a:lstStyle/>
                    <a:p>
                      <a:pPr algn="ctr"/>
                      <a:r>
                        <a:rPr lang="fi-FI" sz="1800" b="0" i="0" dirty="0" smtClean="0">
                          <a:latin typeface="Times Bold"/>
                          <a:cs typeface="Times Bold"/>
                        </a:rPr>
                        <a:t>598,767-SF</a:t>
                      </a:r>
                      <a:endParaRPr lang="en-US" sz="1800" b="0" i="0" dirty="0">
                        <a:latin typeface="Times Bold"/>
                        <a:cs typeface="Times Bold"/>
                      </a:endParaRPr>
                    </a:p>
                  </a:txBody>
                  <a:tcPr/>
                </a:tc>
              </a:tr>
              <a:tr h="37084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800" b="0" i="0" dirty="0" smtClean="0">
                          <a:latin typeface="Times Bold"/>
                          <a:cs typeface="Times Bold"/>
                        </a:rPr>
                        <a:t> </a:t>
                      </a:r>
                      <a:r>
                        <a:rPr lang="en-US" sz="1800" b="0" i="0" kern="1200" dirty="0" smtClean="0">
                          <a:solidFill>
                            <a:schemeClr val="dk1"/>
                          </a:solidFill>
                          <a:latin typeface="Times Bold"/>
                          <a:ea typeface="+mn-ea"/>
                          <a:cs typeface="Times Bold"/>
                        </a:rPr>
                        <a:t>Acres</a:t>
                      </a:r>
                      <a:endParaRPr lang="en-US" sz="1800" b="0" i="0" kern="1200" dirty="0">
                        <a:solidFill>
                          <a:schemeClr val="dk1"/>
                        </a:solidFill>
                        <a:latin typeface="Times Bold"/>
                        <a:ea typeface="+mn-ea"/>
                        <a:cs typeface="Times Bold"/>
                      </a:endParaRPr>
                    </a:p>
                  </a:txBody>
                  <a:tcPr marL="12700" marR="12700" marT="12700" marB="0" anchor="b"/>
                </a:tc>
                <a:tc>
                  <a:txBody>
                    <a:bodyPr/>
                    <a:lstStyle/>
                    <a:p>
                      <a:pPr algn="ctr"/>
                      <a:r>
                        <a:rPr lang="hr-HR" sz="1800" b="0" i="0" dirty="0" smtClean="0">
                          <a:latin typeface="Times Bold"/>
                          <a:cs typeface="Times Bold"/>
                        </a:rPr>
                        <a:t>13.7458-acres</a:t>
                      </a:r>
                      <a:endParaRPr lang="en-US" sz="1800" b="0" i="0" dirty="0">
                        <a:latin typeface="Times Bold"/>
                        <a:cs typeface="Times Bold"/>
                      </a:endParaRPr>
                    </a:p>
                  </a:txBody>
                  <a:tcPr/>
                </a:tc>
              </a:tr>
              <a:tr h="365167">
                <a:tc>
                  <a:txBody>
                    <a:bodyPr/>
                    <a:lstStyle/>
                    <a:p>
                      <a:pPr algn="l" fontAlgn="b"/>
                      <a:r>
                        <a:rPr lang="en-US" sz="1800" b="0" i="0" u="none" strike="noStrike" dirty="0">
                          <a:solidFill>
                            <a:srgbClr val="000000"/>
                          </a:solidFill>
                          <a:effectLst/>
                          <a:latin typeface="Times Bold"/>
                          <a:cs typeface="Times Bold"/>
                        </a:rPr>
                        <a:t>Property </a:t>
                      </a:r>
                      <a:r>
                        <a:rPr lang="en-US" sz="1800" b="0" i="0" kern="1200" dirty="0">
                          <a:solidFill>
                            <a:schemeClr val="dk1"/>
                          </a:solidFill>
                          <a:latin typeface="Times Bold"/>
                          <a:ea typeface="+mn-ea"/>
                          <a:cs typeface="Times Bold"/>
                        </a:rPr>
                        <a:t>Class</a:t>
                      </a:r>
                    </a:p>
                  </a:txBody>
                  <a:tcPr marL="12700" marR="12700" marT="12700" marB="0" anchor="b"/>
                </a:tc>
                <a:tc>
                  <a:txBody>
                    <a:bodyPr/>
                    <a:lstStyle/>
                    <a:p>
                      <a:pPr algn="ctr"/>
                      <a:r>
                        <a:rPr lang="en-US" sz="1800" b="0" i="0" dirty="0" smtClean="0">
                          <a:latin typeface="Times Bold"/>
                          <a:cs typeface="Times Bold"/>
                        </a:rPr>
                        <a:t>D</a:t>
                      </a:r>
                      <a:endParaRPr lang="en-US" sz="1800" b="0" i="0" dirty="0">
                        <a:latin typeface="Times Bold"/>
                        <a:cs typeface="Times Bold"/>
                      </a:endParaRPr>
                    </a:p>
                  </a:txBody>
                  <a:tcPr/>
                </a:tc>
              </a:tr>
              <a:tr h="370840">
                <a:tc>
                  <a:txBody>
                    <a:bodyPr/>
                    <a:lstStyle/>
                    <a:p>
                      <a:endParaRPr lang="en-US" sz="1800" kern="1200" dirty="0">
                        <a:solidFill>
                          <a:schemeClr val="dk1"/>
                        </a:solidFill>
                        <a:latin typeface="+mn-lt"/>
                        <a:ea typeface="+mn-ea"/>
                        <a:cs typeface="+mn-cs"/>
                      </a:endParaRPr>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63007943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59428" y="5777748"/>
            <a:ext cx="1139257" cy="108025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776937780"/>
              </p:ext>
            </p:extLst>
          </p:nvPr>
        </p:nvGraphicFramePr>
        <p:xfrm>
          <a:off x="1522496" y="1147485"/>
          <a:ext cx="6157259" cy="5486400"/>
        </p:xfrm>
        <a:graphic>
          <a:graphicData uri="http://schemas.openxmlformats.org/drawingml/2006/table">
            <a:tbl>
              <a:tblPr firstRow="1" bandRow="1">
                <a:tableStyleId>{00A15C55-8517-42AA-B614-E9B94910E393}</a:tableStyleId>
              </a:tblPr>
              <a:tblGrid>
                <a:gridCol w="3541470"/>
                <a:gridCol w="2615789"/>
              </a:tblGrid>
              <a:tr h="290855">
                <a:tc>
                  <a:txBody>
                    <a:bodyPr/>
                    <a:lstStyle/>
                    <a:p>
                      <a:endParaRPr lang="en-US" dirty="0"/>
                    </a:p>
                  </a:txBody>
                  <a:tcPr/>
                </a:tc>
                <a:tc>
                  <a:txBody>
                    <a:bodyPr/>
                    <a:lstStyle/>
                    <a:p>
                      <a:endParaRPr lang="en-US" dirty="0"/>
                    </a:p>
                  </a:txBody>
                  <a:tcPr/>
                </a:tc>
              </a:tr>
              <a:tr h="290855">
                <a:tc>
                  <a:txBody>
                    <a:bodyPr/>
                    <a:lstStyle/>
                    <a:p>
                      <a:r>
                        <a:rPr lang="en-US" dirty="0" smtClean="0"/>
                        <a:t>Combined Cost - Residential</a:t>
                      </a:r>
                      <a:endParaRPr lang="en-US" dirty="0"/>
                    </a:p>
                  </a:txBody>
                  <a:tcPr/>
                </a:tc>
                <a:tc>
                  <a:txBody>
                    <a:bodyPr/>
                    <a:lstStyle/>
                    <a:p>
                      <a:pPr algn="ctr"/>
                      <a:r>
                        <a:rPr lang="en-US" dirty="0" smtClean="0"/>
                        <a:t>$24,066,288</a:t>
                      </a:r>
                      <a:endParaRPr lang="en-US" dirty="0"/>
                    </a:p>
                  </a:txBody>
                  <a:tcPr/>
                </a:tc>
              </a:tr>
              <a:tr h="290855">
                <a:tc>
                  <a:txBody>
                    <a:bodyPr/>
                    <a:lstStyle/>
                    <a:p>
                      <a:r>
                        <a:rPr lang="en-US" dirty="0" smtClean="0"/>
                        <a:t>Cost Per Square Foot</a:t>
                      </a:r>
                      <a:endParaRPr lang="en-US" dirty="0"/>
                    </a:p>
                  </a:txBody>
                  <a:tcPr/>
                </a:tc>
                <a:tc>
                  <a:txBody>
                    <a:bodyPr/>
                    <a:lstStyle/>
                    <a:p>
                      <a:pPr algn="ctr"/>
                      <a:r>
                        <a:rPr lang="en-US" dirty="0" smtClean="0"/>
                        <a:t>$99.89</a:t>
                      </a:r>
                      <a:endParaRPr lang="en-US" dirty="0"/>
                    </a:p>
                  </a:txBody>
                  <a:tcPr/>
                </a:tc>
              </a:tr>
              <a:tr h="290855">
                <a:tc>
                  <a:txBody>
                    <a:bodyPr/>
                    <a:lstStyle/>
                    <a:p>
                      <a:r>
                        <a:rPr lang="en-US" dirty="0" smtClean="0"/>
                        <a:t>Cost Per Unit</a:t>
                      </a:r>
                      <a:endParaRPr lang="en-US" dirty="0"/>
                    </a:p>
                  </a:txBody>
                  <a:tcPr/>
                </a:tc>
                <a:tc>
                  <a:txBody>
                    <a:bodyPr/>
                    <a:lstStyle/>
                    <a:p>
                      <a:pPr algn="ctr"/>
                      <a:r>
                        <a:rPr lang="en-US" dirty="0" smtClean="0"/>
                        <a:t>$101,119</a:t>
                      </a:r>
                      <a:endParaRPr lang="en-US" dirty="0"/>
                    </a:p>
                  </a:txBody>
                  <a:tcPr/>
                </a:tc>
              </a:tr>
              <a:tr h="290855">
                <a:tc>
                  <a:txBody>
                    <a:bodyPr/>
                    <a:lstStyle/>
                    <a:p>
                      <a:endParaRPr lang="en-US" dirty="0"/>
                    </a:p>
                  </a:txBody>
                  <a:tcPr/>
                </a:tc>
                <a:tc>
                  <a:txBody>
                    <a:bodyPr/>
                    <a:lstStyle/>
                    <a:p>
                      <a:pPr algn="ctr"/>
                      <a:endParaRPr lang="en-US" dirty="0"/>
                    </a:p>
                  </a:txBody>
                  <a:tcPr/>
                </a:tc>
              </a:tr>
              <a:tr h="290855">
                <a:tc>
                  <a:txBody>
                    <a:bodyPr/>
                    <a:lstStyle/>
                    <a:p>
                      <a:r>
                        <a:rPr lang="en-US" dirty="0" smtClean="0"/>
                        <a:t>Combined Cost - Parking Garages</a:t>
                      </a:r>
                    </a:p>
                  </a:txBody>
                  <a:tcPr/>
                </a:tc>
                <a:tc>
                  <a:txBody>
                    <a:bodyPr/>
                    <a:lstStyle/>
                    <a:p>
                      <a:pPr algn="ctr"/>
                      <a:r>
                        <a:rPr lang="en-US" dirty="0" smtClean="0"/>
                        <a:t>$637,323</a:t>
                      </a:r>
                      <a:endParaRPr lang="en-US" dirty="0"/>
                    </a:p>
                  </a:txBody>
                  <a:tcPr/>
                </a:tc>
              </a:tr>
              <a:tr h="290855">
                <a:tc>
                  <a:txBody>
                    <a:bodyPr/>
                    <a:lstStyle/>
                    <a:p>
                      <a:r>
                        <a:rPr lang="en-US" dirty="0" smtClean="0"/>
                        <a:t>Cost Per Square Foot</a:t>
                      </a:r>
                      <a:endParaRPr lang="en-US" dirty="0"/>
                    </a:p>
                  </a:txBody>
                  <a:tcPr/>
                </a:tc>
                <a:tc>
                  <a:txBody>
                    <a:bodyPr/>
                    <a:lstStyle/>
                    <a:p>
                      <a:pPr algn="ctr"/>
                      <a:r>
                        <a:rPr lang="en-US" dirty="0" smtClean="0"/>
                        <a:t>$36.48</a:t>
                      </a:r>
                      <a:endParaRPr lang="en-US" dirty="0"/>
                    </a:p>
                  </a:txBody>
                  <a:tcPr/>
                </a:tc>
              </a:tr>
              <a:tr h="290855">
                <a:tc>
                  <a:txBody>
                    <a:bodyPr/>
                    <a:lstStyle/>
                    <a:p>
                      <a:endParaRPr lang="en-US" dirty="0"/>
                    </a:p>
                  </a:txBody>
                  <a:tcPr/>
                </a:tc>
                <a:tc>
                  <a:txBody>
                    <a:bodyPr/>
                    <a:lstStyle/>
                    <a:p>
                      <a:pPr algn="ctr"/>
                      <a:endParaRPr lang="en-US" dirty="0"/>
                    </a:p>
                  </a:txBody>
                  <a:tcPr/>
                </a:tc>
              </a:tr>
              <a:tr h="290855">
                <a:tc>
                  <a:txBody>
                    <a:bodyPr/>
                    <a:lstStyle/>
                    <a:p>
                      <a:r>
                        <a:rPr lang="en-US" dirty="0" smtClean="0"/>
                        <a:t>Combined Cost - Club House</a:t>
                      </a:r>
                    </a:p>
                  </a:txBody>
                  <a:tcPr/>
                </a:tc>
                <a:tc>
                  <a:txBody>
                    <a:bodyPr/>
                    <a:lstStyle/>
                    <a:p>
                      <a:pPr algn="ctr"/>
                      <a:r>
                        <a:rPr lang="en-US" dirty="0" smtClean="0"/>
                        <a:t>$657,802</a:t>
                      </a:r>
                      <a:endParaRPr lang="en-US" dirty="0"/>
                    </a:p>
                  </a:txBody>
                  <a:tcPr/>
                </a:tc>
              </a:tr>
              <a:tr h="290855">
                <a:tc>
                  <a:txBody>
                    <a:bodyPr/>
                    <a:lstStyle/>
                    <a:p>
                      <a:r>
                        <a:rPr lang="en-US" dirty="0" smtClean="0"/>
                        <a:t>Cost Per Square Foot</a:t>
                      </a:r>
                      <a:endParaRPr lang="en-US" dirty="0"/>
                    </a:p>
                  </a:txBody>
                  <a:tcPr/>
                </a:tc>
                <a:tc>
                  <a:txBody>
                    <a:bodyPr/>
                    <a:lstStyle/>
                    <a:p>
                      <a:pPr algn="ctr"/>
                      <a:r>
                        <a:rPr lang="en-US" dirty="0" smtClean="0"/>
                        <a:t>$176.83</a:t>
                      </a:r>
                      <a:endParaRPr lang="en-US" dirty="0"/>
                    </a:p>
                  </a:txBody>
                  <a:tcPr/>
                </a:tc>
              </a:tr>
              <a:tr h="290855">
                <a:tc>
                  <a:txBody>
                    <a:bodyPr/>
                    <a:lstStyle/>
                    <a:p>
                      <a:endParaRPr lang="en-US" dirty="0"/>
                    </a:p>
                  </a:txBody>
                  <a:tcPr/>
                </a:tc>
                <a:tc>
                  <a:txBody>
                    <a:bodyPr/>
                    <a:lstStyle/>
                    <a:p>
                      <a:pPr algn="ctr"/>
                      <a:endParaRPr lang="en-US" dirty="0"/>
                    </a:p>
                  </a:txBody>
                  <a:tcPr/>
                </a:tc>
              </a:tr>
              <a:tr h="290855">
                <a:tc>
                  <a:txBody>
                    <a:bodyPr/>
                    <a:lstStyle/>
                    <a:p>
                      <a:r>
                        <a:rPr lang="en-US" dirty="0" smtClean="0"/>
                        <a:t>Combined Costs</a:t>
                      </a:r>
                      <a:endParaRPr lang="en-US" dirty="0"/>
                    </a:p>
                  </a:txBody>
                  <a:tcPr/>
                </a:tc>
                <a:tc>
                  <a:txBody>
                    <a:bodyPr/>
                    <a:lstStyle/>
                    <a:p>
                      <a:pPr algn="ctr"/>
                      <a:r>
                        <a:rPr lang="en-US" dirty="0" smtClean="0"/>
                        <a:t>$25,361,413</a:t>
                      </a:r>
                      <a:endParaRPr lang="en-US" dirty="0"/>
                    </a:p>
                  </a:txBody>
                  <a:tcPr/>
                </a:tc>
              </a:tr>
              <a:tr h="212764">
                <a:tc>
                  <a:txBody>
                    <a:bodyPr/>
                    <a:lstStyle/>
                    <a:p>
                      <a:r>
                        <a:rPr lang="en-US" dirty="0" smtClean="0"/>
                        <a:t>Cost Per Unit</a:t>
                      </a:r>
                      <a:endParaRPr lang="en-US" dirty="0"/>
                    </a:p>
                  </a:txBody>
                  <a:tcPr/>
                </a:tc>
                <a:tc>
                  <a:txBody>
                    <a:bodyPr/>
                    <a:lstStyle/>
                    <a:p>
                      <a:pPr algn="ctr"/>
                      <a:r>
                        <a:rPr lang="en-US" dirty="0" smtClean="0"/>
                        <a:t>$106,561</a:t>
                      </a:r>
                      <a:endParaRPr lang="en-US" dirty="0"/>
                    </a:p>
                  </a:txBody>
                  <a:tcPr/>
                </a:tc>
              </a:tr>
              <a:tr h="290855">
                <a:tc>
                  <a:txBody>
                    <a:bodyPr/>
                    <a:lstStyle/>
                    <a:p>
                      <a:r>
                        <a:rPr lang="en-US" dirty="0" smtClean="0"/>
                        <a:t>Site Improvements</a:t>
                      </a:r>
                      <a:endParaRPr lang="en-US" dirty="0"/>
                    </a:p>
                  </a:txBody>
                  <a:tcPr/>
                </a:tc>
                <a:tc>
                  <a:txBody>
                    <a:bodyPr/>
                    <a:lstStyle/>
                    <a:p>
                      <a:pPr algn="ctr"/>
                      <a:r>
                        <a:rPr lang="en-US" dirty="0" smtClean="0"/>
                        <a:t>$938,466</a:t>
                      </a:r>
                      <a:endParaRPr lang="en-US" dirty="0"/>
                    </a:p>
                  </a:txBody>
                  <a:tcPr/>
                </a:tc>
              </a:tr>
              <a:tr h="290855">
                <a:tc>
                  <a:txBody>
                    <a:bodyPr/>
                    <a:lstStyle/>
                    <a:p>
                      <a:pPr algn="l" fontAlgn="b"/>
                      <a:r>
                        <a:rPr lang="en-US" sz="1800" b="0" i="0" u="none" strike="noStrike" dirty="0">
                          <a:solidFill>
                            <a:srgbClr val="000000"/>
                          </a:solidFill>
                          <a:effectLst/>
                          <a:latin typeface="Times"/>
                        </a:rPr>
                        <a:t>Total Combined Cost</a:t>
                      </a:r>
                    </a:p>
                  </a:txBody>
                  <a:tcPr marL="12700" marR="12700" marT="12700" marB="0" anchor="b"/>
                </a:tc>
                <a:tc>
                  <a:txBody>
                    <a:bodyPr/>
                    <a:lstStyle/>
                    <a:p>
                      <a:pPr algn="ctr"/>
                      <a:r>
                        <a:rPr lang="en-US" dirty="0" smtClean="0"/>
                        <a:t>$26,300,056</a:t>
                      </a:r>
                      <a:endParaRPr lang="en-US" dirty="0"/>
                    </a:p>
                  </a:txBody>
                  <a:tcPr/>
                </a:tc>
              </a:tr>
            </a:tbl>
          </a:graphicData>
        </a:graphic>
      </p:graphicFrame>
      <p:sp>
        <p:nvSpPr>
          <p:cNvPr id="2" name="Title 1"/>
          <p:cNvSpPr>
            <a:spLocks noGrp="1"/>
          </p:cNvSpPr>
          <p:nvPr>
            <p:ph type="ctrTitle"/>
          </p:nvPr>
        </p:nvSpPr>
        <p:spPr>
          <a:xfrm>
            <a:off x="685800" y="698502"/>
            <a:ext cx="7772400" cy="84044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solidFill>
                  <a:srgbClr val="000090"/>
                </a:solidFill>
              </a:rPr>
              <a:t>Insurance Analysis</a:t>
            </a:r>
            <a:endParaRPr lang="en-US" dirty="0">
              <a:solidFill>
                <a:srgbClr val="000090"/>
              </a:solidFill>
            </a:endParaRPr>
          </a:p>
        </p:txBody>
      </p:sp>
    </p:spTree>
    <p:extLst>
      <p:ext uri="{BB962C8B-B14F-4D97-AF65-F5344CB8AC3E}">
        <p14:creationId xmlns:p14="http://schemas.microsoft.com/office/powerpoint/2010/main" val="151241346"/>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744"/>
            <a:ext cx="7772400" cy="472325"/>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smtClean="0">
                <a:solidFill>
                  <a:srgbClr val="000090"/>
                </a:solidFill>
              </a:rPr>
              <a:t>Insurance Analysis</a:t>
            </a:r>
            <a:endParaRPr lang="en-US" dirty="0">
              <a:solidFill>
                <a:srgbClr val="00009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27150376"/>
              </p:ext>
            </p:extLst>
          </p:nvPr>
        </p:nvGraphicFramePr>
        <p:xfrm>
          <a:off x="145317" y="662833"/>
          <a:ext cx="8849273" cy="6280857"/>
        </p:xfrm>
        <a:graphic>
          <a:graphicData uri="http://schemas.openxmlformats.org/drawingml/2006/table">
            <a:tbl>
              <a:tblPr firstRow="1" bandRow="1">
                <a:tableStyleId>{00A15C55-8517-42AA-B614-E9B94910E393}</a:tableStyleId>
              </a:tblPr>
              <a:tblGrid>
                <a:gridCol w="2620368"/>
                <a:gridCol w="1245781"/>
                <a:gridCol w="874299"/>
                <a:gridCol w="1255059"/>
                <a:gridCol w="1225176"/>
                <a:gridCol w="1628590"/>
              </a:tblGrid>
              <a:tr h="0">
                <a:tc>
                  <a:txBody>
                    <a:bodyPr/>
                    <a:lstStyle/>
                    <a:p>
                      <a:pPr algn="ctr" fontAlgn="b"/>
                      <a:r>
                        <a:rPr lang="en-US" sz="1800" b="0" i="0" u="sng" strike="noStrike" dirty="0">
                          <a:solidFill>
                            <a:schemeClr val="bg1"/>
                          </a:solidFill>
                          <a:effectLst/>
                          <a:latin typeface="Times Bold"/>
                          <a:cs typeface="Times Bold"/>
                        </a:rPr>
                        <a:t>INSURABLE </a:t>
                      </a:r>
                      <a:r>
                        <a:rPr lang="en-US" sz="1800" b="0" i="0" u="sng" strike="noStrike" dirty="0" smtClean="0">
                          <a:solidFill>
                            <a:schemeClr val="bg1"/>
                          </a:solidFill>
                          <a:effectLst/>
                          <a:latin typeface="Times Bold"/>
                          <a:cs typeface="Times Bold"/>
                        </a:rPr>
                        <a:t>VALUE</a:t>
                      </a:r>
                      <a:endParaRPr lang="en-US" sz="1800" b="0" i="0" u="sng" strike="noStrike" dirty="0">
                        <a:solidFill>
                          <a:schemeClr val="bg1"/>
                        </a:solidFill>
                        <a:effectLst/>
                        <a:latin typeface="Times Bold"/>
                        <a:cs typeface="Times Bold"/>
                      </a:endParaRPr>
                    </a:p>
                  </a:txBody>
                  <a:tcPr marL="12700" marR="12700" marT="12700" marB="0" anchor="b"/>
                </a:tc>
                <a:tc>
                  <a:txBody>
                    <a:bodyPr/>
                    <a:lstStyle/>
                    <a:p>
                      <a:endParaRPr lang="en-US" sz="1800" b="0" i="0" dirty="0">
                        <a:latin typeface="Times Bold"/>
                        <a:cs typeface="Times Bold"/>
                      </a:endParaRPr>
                    </a:p>
                  </a:txBody>
                  <a:tcPr/>
                </a:tc>
                <a:tc>
                  <a:txBody>
                    <a:bodyPr/>
                    <a:lstStyle/>
                    <a:p>
                      <a:endParaRPr lang="en-US" sz="1800" b="0" i="0" dirty="0">
                        <a:latin typeface="Times Bold"/>
                        <a:cs typeface="Times Bold"/>
                      </a:endParaRPr>
                    </a:p>
                  </a:txBody>
                  <a:tcPr/>
                </a:tc>
                <a:tc>
                  <a:txBody>
                    <a:bodyPr/>
                    <a:lstStyle/>
                    <a:p>
                      <a:r>
                        <a:rPr lang="en-US" sz="1800" b="0" i="0" dirty="0" smtClean="0">
                          <a:latin typeface="Times Bold"/>
                          <a:cs typeface="Times Bold"/>
                        </a:rPr>
                        <a:t>Total Cost</a:t>
                      </a:r>
                      <a:endParaRPr lang="en-US" sz="1800" b="0" i="0" dirty="0">
                        <a:latin typeface="Times Bold"/>
                        <a:cs typeface="Times Bold"/>
                      </a:endParaRPr>
                    </a:p>
                  </a:txBody>
                  <a:tcPr/>
                </a:tc>
                <a:tc>
                  <a:txBody>
                    <a:bodyPr/>
                    <a:lstStyle/>
                    <a:p>
                      <a:endParaRPr lang="en-US" sz="1800" b="0" i="0" dirty="0">
                        <a:latin typeface="Times Bold"/>
                        <a:cs typeface="Times Bold"/>
                      </a:endParaRPr>
                    </a:p>
                  </a:txBody>
                  <a:tcPr/>
                </a:tc>
                <a:tc>
                  <a:txBody>
                    <a:bodyPr/>
                    <a:lstStyle/>
                    <a:p>
                      <a:pPr algn="r"/>
                      <a:r>
                        <a:rPr lang="en-US" sz="1800" b="0" i="0" dirty="0" smtClean="0">
                          <a:latin typeface="Times Bold"/>
                          <a:cs typeface="Times Bold"/>
                        </a:rPr>
                        <a:t>$26,300,000</a:t>
                      </a:r>
                      <a:endParaRPr lang="en-US" sz="1800" b="0" i="0" dirty="0">
                        <a:latin typeface="Times Bold"/>
                        <a:cs typeface="Times Bold"/>
                      </a:endParaRPr>
                    </a:p>
                  </a:txBody>
                  <a:tcPr/>
                </a:tc>
              </a:tr>
              <a:tr h="303389">
                <a:tc gridSpan="2">
                  <a:txBody>
                    <a:bodyPr/>
                    <a:lstStyle/>
                    <a:p>
                      <a:pPr algn="l" fontAlgn="b"/>
                      <a:r>
                        <a:rPr lang="en-US" sz="1800" b="0" i="0" u="none" strike="noStrike" dirty="0">
                          <a:solidFill>
                            <a:srgbClr val="000000"/>
                          </a:solidFill>
                          <a:effectLst/>
                          <a:latin typeface="Times Bold"/>
                          <a:cs typeface="Times Bold"/>
                        </a:rPr>
                        <a:t>TOTAL COST NEW  -  Buildings Only</a:t>
                      </a:r>
                    </a:p>
                  </a:txBody>
                  <a:tcPr marL="12700" marR="12700" marT="12700" marB="0" anchor="b"/>
                </a:tc>
                <a:tc hMerge="1">
                  <a:txBody>
                    <a:bodyPr/>
                    <a:lstStyle/>
                    <a:p>
                      <a:endParaRPr lang="en-US"/>
                    </a:p>
                  </a:txBody>
                  <a:tcPr/>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r" fontAlgn="b"/>
                      <a:r>
                        <a:rPr lang="en-US" sz="1800" b="0" i="0" u="none" strike="noStrike" dirty="0">
                          <a:solidFill>
                            <a:srgbClr val="000000"/>
                          </a:solidFill>
                          <a:effectLst/>
                          <a:latin typeface="Times Bold"/>
                          <a:cs typeface="Times Bold"/>
                        </a:rPr>
                        <a:t>$25,361,412 </a:t>
                      </a:r>
                    </a:p>
                  </a:txBody>
                  <a:tcPr marL="12700" marR="12700" marT="12700" marB="0" anchor="b"/>
                </a:tc>
              </a:tr>
              <a:tr h="303389">
                <a:tc>
                  <a:txBody>
                    <a:bodyPr/>
                    <a:lstStyle/>
                    <a:p>
                      <a:pPr algn="l" fontAlgn="b"/>
                      <a:r>
                        <a:rPr lang="en-US" sz="1800" b="0" i="0" u="none" strike="noStrike" dirty="0">
                          <a:solidFill>
                            <a:srgbClr val="000000"/>
                          </a:solidFill>
                          <a:effectLst/>
                          <a:latin typeface="Times Bold"/>
                          <a:cs typeface="Times Bold"/>
                        </a:rPr>
                        <a:t>Exclusions:</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r>
              <a:tr h="303389">
                <a:tc>
                  <a:txBody>
                    <a:bodyPr/>
                    <a:lstStyle/>
                    <a:p>
                      <a:pPr algn="l" fontAlgn="b"/>
                      <a:r>
                        <a:rPr lang="en-US" sz="1800" b="0" i="0" u="none" strike="noStrike" dirty="0">
                          <a:solidFill>
                            <a:srgbClr val="000000"/>
                          </a:solidFill>
                          <a:effectLst/>
                          <a:latin typeface="Times Bold"/>
                          <a:cs typeface="Times Bold"/>
                        </a:rPr>
                        <a:t>Non Salvage value - Site Improvements</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r>
                        <a:rPr lang="en-US" sz="1800" b="0" i="0" u="none" strike="noStrike" dirty="0">
                          <a:solidFill>
                            <a:srgbClr val="000000"/>
                          </a:solidFill>
                          <a:effectLst/>
                          <a:latin typeface="Times Bold"/>
                          <a:cs typeface="Times Bold"/>
                        </a:rPr>
                        <a:t>less</a:t>
                      </a:r>
                    </a:p>
                  </a:txBody>
                  <a:tcPr marL="12700" marR="12700" marT="12700" marB="0" anchor="b"/>
                </a:tc>
                <a:tc>
                  <a:txBody>
                    <a:bodyPr/>
                    <a:lstStyle/>
                    <a:p>
                      <a:pPr algn="r" fontAlgn="b"/>
                      <a:r>
                        <a:rPr lang="mr-IN" sz="1800" b="0" i="0" u="none" strike="noStrike" dirty="0">
                          <a:solidFill>
                            <a:srgbClr val="000000"/>
                          </a:solidFill>
                          <a:effectLst/>
                          <a:latin typeface="Times Bold"/>
                          <a:cs typeface="Times Bold"/>
                        </a:rPr>
                        <a:t>5%</a:t>
                      </a:r>
                    </a:p>
                  </a:txBody>
                  <a:tcPr marL="12700" marR="12700" marT="12700" marB="0" anchor="b"/>
                </a:tc>
                <a:tc>
                  <a:txBody>
                    <a:bodyPr/>
                    <a:lstStyle/>
                    <a:p>
                      <a:pPr algn="r" fontAlgn="b"/>
                      <a:r>
                        <a:rPr lang="en-US" sz="1800" b="0" i="0" u="none" strike="noStrike" dirty="0">
                          <a:solidFill>
                            <a:srgbClr val="000000"/>
                          </a:solidFill>
                          <a:effectLst/>
                          <a:latin typeface="Times Bold"/>
                          <a:cs typeface="Times Bold"/>
                        </a:rPr>
                        <a:t>$46,932 </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r>
              <a:tr h="303389">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r>
              <a:tr h="303389">
                <a:tc>
                  <a:txBody>
                    <a:bodyPr/>
                    <a:lstStyle/>
                    <a:p>
                      <a:pPr algn="l" fontAlgn="b"/>
                      <a:r>
                        <a:rPr lang="en-US" sz="1800" b="0" i="0" u="none" strike="noStrike" dirty="0">
                          <a:solidFill>
                            <a:srgbClr val="000000"/>
                          </a:solidFill>
                          <a:effectLst/>
                          <a:latin typeface="Times Bold"/>
                          <a:cs typeface="Times Bold"/>
                        </a:rPr>
                        <a:t>Exclusions:</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r>
              <a:tr h="303389">
                <a:tc>
                  <a:txBody>
                    <a:bodyPr/>
                    <a:lstStyle/>
                    <a:p>
                      <a:pPr algn="l" fontAlgn="b"/>
                      <a:r>
                        <a:rPr lang="en-US" sz="1800" b="0" i="0" u="none" strike="noStrike" dirty="0">
                          <a:solidFill>
                            <a:srgbClr val="000000"/>
                          </a:solidFill>
                          <a:effectLst/>
                          <a:latin typeface="Times Bold"/>
                          <a:cs typeface="Times Bold"/>
                        </a:rPr>
                        <a:t>Demolition/debris removal </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r>
                        <a:rPr lang="en-US" sz="1800" b="0" i="0" u="none" strike="noStrike" dirty="0">
                          <a:solidFill>
                            <a:srgbClr val="000000"/>
                          </a:solidFill>
                          <a:effectLst/>
                          <a:latin typeface="Times Bold"/>
                          <a:cs typeface="Times Bold"/>
                        </a:rPr>
                        <a:t>plus</a:t>
                      </a:r>
                    </a:p>
                  </a:txBody>
                  <a:tcPr marL="12700" marR="12700" marT="12700" marB="0" anchor="b"/>
                </a:tc>
                <a:tc>
                  <a:txBody>
                    <a:bodyPr/>
                    <a:lstStyle/>
                    <a:p>
                      <a:pPr algn="r" fontAlgn="b"/>
                      <a:r>
                        <a:rPr lang="mr-IN" sz="1800" b="0" i="0" u="none" strike="noStrike" dirty="0">
                          <a:solidFill>
                            <a:srgbClr val="000000"/>
                          </a:solidFill>
                          <a:effectLst/>
                          <a:latin typeface="Times Bold"/>
                          <a:cs typeface="Times Bold"/>
                        </a:rPr>
                        <a:t>4.80%</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r>
              <a:tr h="303389">
                <a:tc>
                  <a:txBody>
                    <a:bodyPr/>
                    <a:lstStyle/>
                    <a:p>
                      <a:pPr algn="l" fontAlgn="b"/>
                      <a:r>
                        <a:rPr lang="en-US" sz="1800" b="0" i="0" u="none" strike="noStrike" dirty="0">
                          <a:solidFill>
                            <a:srgbClr val="000000"/>
                          </a:solidFill>
                          <a:effectLst/>
                          <a:latin typeface="Times Bold"/>
                          <a:cs typeface="Times Bold"/>
                        </a:rPr>
                        <a:t>Salvage value - building only</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r>
                        <a:rPr lang="en-US" sz="1800" b="0" i="0" u="none" strike="noStrike" dirty="0">
                          <a:solidFill>
                            <a:srgbClr val="000000"/>
                          </a:solidFill>
                          <a:effectLst/>
                          <a:latin typeface="Times Bold"/>
                          <a:cs typeface="Times Bold"/>
                        </a:rPr>
                        <a:t>plus</a:t>
                      </a:r>
                    </a:p>
                  </a:txBody>
                  <a:tcPr marL="12700" marR="12700" marT="12700" marB="0" anchor="b"/>
                </a:tc>
                <a:tc>
                  <a:txBody>
                    <a:bodyPr/>
                    <a:lstStyle/>
                    <a:p>
                      <a:pPr algn="r" fontAlgn="b"/>
                      <a:r>
                        <a:rPr lang="mr-IN" sz="1800" b="0" i="0" u="none" strike="noStrike" dirty="0">
                          <a:solidFill>
                            <a:srgbClr val="000000"/>
                          </a:solidFill>
                          <a:effectLst/>
                          <a:latin typeface="Times Bold"/>
                          <a:cs typeface="Times Bold"/>
                        </a:rPr>
                        <a:t>0.00%</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r>
              <a:tr h="303389">
                <a:tc>
                  <a:txBody>
                    <a:bodyPr/>
                    <a:lstStyle/>
                    <a:p>
                      <a:pPr algn="l" fontAlgn="b"/>
                      <a:r>
                        <a:rPr lang="en-US" sz="1800" b="0" i="0" u="none" strike="noStrike" dirty="0">
                          <a:solidFill>
                            <a:srgbClr val="000000"/>
                          </a:solidFill>
                          <a:effectLst/>
                          <a:latin typeface="Times Bold"/>
                          <a:cs typeface="Times Bold"/>
                        </a:rPr>
                        <a:t>Foundation*</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r>
                        <a:rPr lang="en-US" sz="1800" b="0" i="0" u="none" strike="noStrike" dirty="0">
                          <a:solidFill>
                            <a:srgbClr val="000000"/>
                          </a:solidFill>
                          <a:effectLst/>
                          <a:latin typeface="Times Bold"/>
                          <a:cs typeface="Times Bold"/>
                        </a:rPr>
                        <a:t>less</a:t>
                      </a:r>
                    </a:p>
                  </a:txBody>
                  <a:tcPr marL="12700" marR="12700" marT="12700" marB="0" anchor="b"/>
                </a:tc>
                <a:tc>
                  <a:txBody>
                    <a:bodyPr/>
                    <a:lstStyle/>
                    <a:p>
                      <a:pPr algn="r" fontAlgn="b"/>
                      <a:r>
                        <a:rPr lang="mr-IN" sz="1800" b="0" i="0" u="none" strike="noStrike" dirty="0">
                          <a:solidFill>
                            <a:srgbClr val="000000"/>
                          </a:solidFill>
                          <a:effectLst/>
                          <a:latin typeface="Times Bold"/>
                          <a:cs typeface="Times Bold"/>
                        </a:rPr>
                        <a:t>-4.00%</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r>
              <a:tr h="303389">
                <a:tc>
                  <a:txBody>
                    <a:bodyPr/>
                    <a:lstStyle/>
                    <a:p>
                      <a:pPr algn="l" fontAlgn="b"/>
                      <a:r>
                        <a:rPr lang="en-US" sz="1800" b="0" i="0" u="none" strike="noStrike" dirty="0">
                          <a:solidFill>
                            <a:srgbClr val="000000"/>
                          </a:solidFill>
                          <a:effectLst/>
                          <a:latin typeface="Times Bold"/>
                          <a:cs typeface="Times Bold"/>
                        </a:rPr>
                        <a:t>Piping</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r>
                        <a:rPr lang="en-US" sz="1800" b="0" i="0" u="none" strike="noStrike" dirty="0">
                          <a:solidFill>
                            <a:srgbClr val="000000"/>
                          </a:solidFill>
                          <a:effectLst/>
                          <a:latin typeface="Times Bold"/>
                          <a:cs typeface="Times Bold"/>
                        </a:rPr>
                        <a:t>less</a:t>
                      </a:r>
                    </a:p>
                  </a:txBody>
                  <a:tcPr marL="12700" marR="12700" marT="12700" marB="0" anchor="b"/>
                </a:tc>
                <a:tc>
                  <a:txBody>
                    <a:bodyPr/>
                    <a:lstStyle/>
                    <a:p>
                      <a:pPr algn="r" fontAlgn="b"/>
                      <a:r>
                        <a:rPr lang="mr-IN" sz="1800" b="0" i="0" u="none" strike="noStrike" dirty="0">
                          <a:solidFill>
                            <a:srgbClr val="000000"/>
                          </a:solidFill>
                          <a:effectLst/>
                          <a:latin typeface="Times Bold"/>
                          <a:cs typeface="Times Bold"/>
                        </a:rPr>
                        <a:t>-1.00%</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r>
              <a:tr h="303389">
                <a:tc>
                  <a:txBody>
                    <a:bodyPr/>
                    <a:lstStyle/>
                    <a:p>
                      <a:pPr algn="l" fontAlgn="b"/>
                      <a:r>
                        <a:rPr lang="en-US" sz="1800" b="0" i="0" u="none" strike="noStrike" dirty="0">
                          <a:solidFill>
                            <a:srgbClr val="000000"/>
                          </a:solidFill>
                          <a:effectLst/>
                          <a:latin typeface="Times Bold"/>
                          <a:cs typeface="Times Bold"/>
                        </a:rPr>
                        <a:t>Architect's Fees</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r>
                        <a:rPr lang="en-US" sz="1800" b="0" i="0" u="sng" strike="noStrike" dirty="0">
                          <a:solidFill>
                            <a:srgbClr val="000000"/>
                          </a:solidFill>
                          <a:effectLst/>
                          <a:latin typeface="Times Bold"/>
                          <a:cs typeface="Times Bold"/>
                        </a:rPr>
                        <a:t>less</a:t>
                      </a:r>
                    </a:p>
                  </a:txBody>
                  <a:tcPr marL="12700" marR="12700" marT="12700" marB="0" anchor="b"/>
                </a:tc>
                <a:tc>
                  <a:txBody>
                    <a:bodyPr/>
                    <a:lstStyle/>
                    <a:p>
                      <a:pPr algn="r" fontAlgn="b"/>
                      <a:r>
                        <a:rPr lang="mr-IN" sz="1800" b="0" i="0" u="sng" strike="noStrike" dirty="0">
                          <a:solidFill>
                            <a:srgbClr val="000000"/>
                          </a:solidFill>
                          <a:effectLst/>
                          <a:latin typeface="Times Bold"/>
                          <a:cs typeface="Times Bold"/>
                        </a:rPr>
                        <a:t>-6.00%</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r>
              <a:tr h="303389">
                <a:tc>
                  <a:txBody>
                    <a:bodyPr/>
                    <a:lstStyle/>
                    <a:p>
                      <a:pPr algn="l" fontAlgn="b"/>
                      <a:r>
                        <a:rPr lang="en-US" sz="1800" b="0" i="0" u="none" strike="noStrike" dirty="0">
                          <a:solidFill>
                            <a:srgbClr val="000000"/>
                          </a:solidFill>
                          <a:effectLst/>
                          <a:latin typeface="Times Bold"/>
                          <a:cs typeface="Times Bold"/>
                        </a:rPr>
                        <a:t>Sub Total Exclusions</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r" fontAlgn="b"/>
                      <a:r>
                        <a:rPr lang="mr-IN" sz="1800" b="0" i="0" u="none" strike="noStrike" dirty="0">
                          <a:solidFill>
                            <a:srgbClr val="000000"/>
                          </a:solidFill>
                          <a:effectLst/>
                          <a:latin typeface="Times Bold"/>
                          <a:cs typeface="Times Bold"/>
                        </a:rPr>
                        <a:t>-6.20%</a:t>
                      </a:r>
                    </a:p>
                  </a:txBody>
                  <a:tcPr marL="12700" marR="12700" marT="12700" marB="0" anchor="b"/>
                </a:tc>
                <a:tc>
                  <a:txBody>
                    <a:bodyPr/>
                    <a:lstStyle/>
                    <a:p>
                      <a:pPr algn="r" fontAlgn="b"/>
                      <a:r>
                        <a:rPr lang="en-US" sz="1800" b="0" i="0" u="sng" strike="noStrike" dirty="0">
                          <a:solidFill>
                            <a:srgbClr val="000000"/>
                          </a:solidFill>
                          <a:effectLst/>
                          <a:latin typeface="Times Bold"/>
                          <a:cs typeface="Times Bold"/>
                        </a:rPr>
                        <a:t>($1,572,408)</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r>
              <a:tr h="303389">
                <a:tc>
                  <a:txBody>
                    <a:bodyPr/>
                    <a:lstStyle/>
                    <a:p>
                      <a:pPr algn="l" fontAlgn="b"/>
                      <a:r>
                        <a:rPr lang="en-US" sz="1800" b="0" i="0" u="none" strike="noStrike" dirty="0">
                          <a:solidFill>
                            <a:srgbClr val="000000"/>
                          </a:solidFill>
                          <a:effectLst/>
                          <a:latin typeface="Times Bold"/>
                          <a:cs typeface="Times Bold"/>
                        </a:rPr>
                        <a:t>Grand Total Exclusions</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r" fontAlgn="b"/>
                      <a:r>
                        <a:rPr lang="en-US" sz="1800" b="0" i="0" u="none" strike="noStrike" dirty="0">
                          <a:solidFill>
                            <a:srgbClr val="000000"/>
                          </a:solidFill>
                          <a:effectLst/>
                          <a:latin typeface="Times Bold"/>
                          <a:cs typeface="Times Bold"/>
                        </a:rPr>
                        <a:t>($1,525,475)</a:t>
                      </a: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r>
              <a:tr h="303389">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l" fontAlgn="b"/>
                      <a:endParaRPr lang="en-US" sz="1800" b="0" i="0" u="none" strike="noStrike" dirty="0">
                        <a:solidFill>
                          <a:srgbClr val="000000"/>
                        </a:solidFill>
                        <a:effectLst/>
                        <a:latin typeface="Times Bold"/>
                        <a:cs typeface="Times Bold"/>
                      </a:endParaRPr>
                    </a:p>
                  </a:txBody>
                  <a:tcPr marL="12700" marR="12700" marT="12700" marB="0" anchor="b"/>
                </a:tc>
                <a:tc>
                  <a:txBody>
                    <a:bodyPr/>
                    <a:lstStyle/>
                    <a:p>
                      <a:pPr algn="r" fontAlgn="b"/>
                      <a:r>
                        <a:rPr lang="en-US" sz="1800" b="0" i="0" u="sng" strike="noStrike" dirty="0">
                          <a:solidFill>
                            <a:srgbClr val="000000"/>
                          </a:solidFill>
                          <a:effectLst/>
                          <a:latin typeface="Times Bold"/>
                          <a:cs typeface="Times Bold"/>
                        </a:rPr>
                        <a:t>($1,525,475)</a:t>
                      </a:r>
                    </a:p>
                  </a:txBody>
                  <a:tcPr marL="12700" marR="12700" marT="12700" marB="0" anchor="b"/>
                </a:tc>
              </a:tr>
              <a:tr h="303389">
                <a:tc>
                  <a:txBody>
                    <a:bodyPr/>
                    <a:lstStyle/>
                    <a:p>
                      <a:pPr algn="l" fontAlgn="b"/>
                      <a:r>
                        <a:rPr lang="en-US" sz="1800" b="0" i="0" u="none" strike="noStrike" dirty="0">
                          <a:solidFill>
                            <a:srgbClr val="000000"/>
                          </a:solidFill>
                          <a:effectLst/>
                          <a:latin typeface="Times Bold"/>
                          <a:cs typeface="Times Bold"/>
                        </a:rPr>
                        <a:t>Insurable Value</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r" fontAlgn="b"/>
                      <a:r>
                        <a:rPr lang="en-US" sz="1800" b="0" i="0" u="none" strike="noStrike" dirty="0">
                          <a:solidFill>
                            <a:srgbClr val="000000"/>
                          </a:solidFill>
                          <a:effectLst/>
                          <a:latin typeface="Times Bold"/>
                          <a:cs typeface="Times Bold"/>
                        </a:rPr>
                        <a:t>$23,835,937 </a:t>
                      </a:r>
                    </a:p>
                  </a:txBody>
                  <a:tcPr marL="12700" marR="12700" marT="12700" marB="0" anchor="b"/>
                </a:tc>
              </a:tr>
              <a:tr h="303389">
                <a:tc>
                  <a:txBody>
                    <a:bodyPr/>
                    <a:lstStyle/>
                    <a:p>
                      <a:pPr algn="l" fontAlgn="b"/>
                      <a:r>
                        <a:rPr lang="en-US" sz="1800" b="0" i="0" u="none" strike="noStrike" dirty="0">
                          <a:solidFill>
                            <a:srgbClr val="000000"/>
                          </a:solidFill>
                          <a:effectLst/>
                          <a:latin typeface="Times Bold"/>
                          <a:cs typeface="Times Bold"/>
                        </a:rPr>
                        <a:t>Rounded Insurable Value</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r" fontAlgn="b"/>
                      <a:r>
                        <a:rPr lang="en-US" sz="1800" b="0" i="0" u="none" strike="noStrike" dirty="0">
                          <a:solidFill>
                            <a:srgbClr val="000000"/>
                          </a:solidFill>
                          <a:effectLst/>
                          <a:latin typeface="Times Bold"/>
                          <a:cs typeface="Times Bold"/>
                        </a:rPr>
                        <a:t>$23,800,000 </a:t>
                      </a:r>
                    </a:p>
                  </a:txBody>
                  <a:tcPr marL="12700" marR="12700" marT="12700" marB="0" anchor="b"/>
                </a:tc>
              </a:tr>
              <a:tr h="303389">
                <a:tc>
                  <a:txBody>
                    <a:bodyPr/>
                    <a:lstStyle/>
                    <a:p>
                      <a:pPr algn="l" fontAlgn="b"/>
                      <a:r>
                        <a:rPr lang="en-US" sz="1800" b="0" i="0" u="none" strike="noStrike" dirty="0">
                          <a:solidFill>
                            <a:srgbClr val="000000"/>
                          </a:solidFill>
                          <a:effectLst/>
                          <a:latin typeface="Times Bold"/>
                          <a:cs typeface="Times Bold"/>
                        </a:rPr>
                        <a:t>Per Square Foot</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r" fontAlgn="b"/>
                      <a:r>
                        <a:rPr lang="en-US" sz="1800" b="0" i="0" u="none" strike="noStrike" dirty="0">
                          <a:solidFill>
                            <a:srgbClr val="000000"/>
                          </a:solidFill>
                          <a:effectLst/>
                          <a:latin typeface="Times Bold"/>
                          <a:cs typeface="Times Bold"/>
                        </a:rPr>
                        <a:t>$98.94 </a:t>
                      </a:r>
                    </a:p>
                  </a:txBody>
                  <a:tcPr marL="12700" marR="12700" marT="12700" marB="0" anchor="b"/>
                </a:tc>
              </a:tr>
              <a:tr h="281232">
                <a:tc>
                  <a:txBody>
                    <a:bodyPr/>
                    <a:lstStyle/>
                    <a:p>
                      <a:pPr algn="l" fontAlgn="b"/>
                      <a:r>
                        <a:rPr lang="en-US" sz="1800" b="0" i="0" u="none" strike="noStrike" dirty="0">
                          <a:solidFill>
                            <a:srgbClr val="000000"/>
                          </a:solidFill>
                          <a:effectLst/>
                          <a:latin typeface="Times Bold"/>
                          <a:cs typeface="Times Bold"/>
                        </a:rPr>
                        <a:t>Per Unit</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l" fontAlgn="b"/>
                      <a:r>
                        <a:rPr lang="sk-SK" sz="1800" b="0" i="0" u="none" strike="noStrike" dirty="0">
                          <a:solidFill>
                            <a:srgbClr val="000000"/>
                          </a:solidFill>
                          <a:effectLst/>
                          <a:latin typeface="Times Bold"/>
                          <a:cs typeface="Times Bold"/>
                        </a:rPr>
                        <a:t> </a:t>
                      </a:r>
                    </a:p>
                  </a:txBody>
                  <a:tcPr marL="12700" marR="12700" marT="12700" marB="0" anchor="b"/>
                </a:tc>
                <a:tc>
                  <a:txBody>
                    <a:bodyPr/>
                    <a:lstStyle/>
                    <a:p>
                      <a:pPr algn="r" fontAlgn="b"/>
                      <a:r>
                        <a:rPr lang="en-US" sz="1800" b="0" i="0" u="none" strike="noStrike" dirty="0">
                          <a:solidFill>
                            <a:srgbClr val="000000"/>
                          </a:solidFill>
                          <a:effectLst/>
                          <a:latin typeface="Times Bold"/>
                          <a:cs typeface="Times Bold"/>
                        </a:rPr>
                        <a:t>$70,730 </a:t>
                      </a:r>
                    </a:p>
                  </a:txBody>
                  <a:tcPr marL="12700" marR="12700" marT="12700" marB="0" anchor="b"/>
                </a:tc>
              </a:tr>
            </a:tbl>
          </a:graphicData>
        </a:graphic>
      </p:graphicFrame>
    </p:spTree>
    <p:extLst>
      <p:ext uri="{BB962C8B-B14F-4D97-AF65-F5344CB8AC3E}">
        <p14:creationId xmlns:p14="http://schemas.microsoft.com/office/powerpoint/2010/main" val="72608606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1" y="2667000"/>
            <a:ext cx="8343899" cy="896026"/>
          </a:xfrm>
          <a:prstGeom prst="rect">
            <a:avLst/>
          </a:prstGeom>
          <a:solidFill>
            <a:schemeClr val="accent4">
              <a:lumMod val="60000"/>
              <a:lumOff val="40000"/>
            </a:schemeClr>
          </a:solidFill>
          <a:ln w="57150" cmpd="sng">
            <a:solidFill>
              <a:schemeClr val="accent4">
                <a:lumMod val="75000"/>
              </a:schemeClr>
            </a:solidFill>
          </a:ln>
          <a:effectLst>
            <a:glow rad="101600">
              <a:schemeClr val="accent4">
                <a:lumMod val="75000"/>
                <a:alpha val="75000"/>
              </a:schemeClr>
            </a:glow>
          </a:effectLst>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Times Bold"/>
                <a:cs typeface="Times Bold"/>
              </a:rPr>
              <a:t>Financing/Financial Management and Its </a:t>
            </a:r>
            <a:r>
              <a:rPr lang="en-US" sz="3200" dirty="0" smtClean="0">
                <a:latin typeface="Times Bold"/>
                <a:cs typeface="Times Bold"/>
              </a:rPr>
              <a:t>Effects</a:t>
            </a:r>
            <a:endParaRPr lang="en-US" sz="3200" dirty="0">
              <a:latin typeface="Times Bold"/>
              <a:cs typeface="Times Bold"/>
            </a:endParaRPr>
          </a:p>
        </p:txBody>
      </p:sp>
      <p:pic>
        <p:nvPicPr>
          <p:cNvPr id="3" name="Picture 2"/>
          <p:cNvPicPr>
            <a:picLocks noChangeAspect="1"/>
          </p:cNvPicPr>
          <p:nvPr/>
        </p:nvPicPr>
        <p:blipFill>
          <a:blip r:embed="rId3"/>
          <a:stretch>
            <a:fillRect/>
          </a:stretch>
        </p:blipFill>
        <p:spPr>
          <a:xfrm>
            <a:off x="7859428" y="5777748"/>
            <a:ext cx="1139257" cy="1080252"/>
          </a:xfrm>
          <a:prstGeom prst="rect">
            <a:avLst/>
          </a:prstGeom>
        </p:spPr>
      </p:pic>
    </p:spTree>
    <p:extLst>
      <p:ext uri="{BB962C8B-B14F-4D97-AF65-F5344CB8AC3E}">
        <p14:creationId xmlns:p14="http://schemas.microsoft.com/office/powerpoint/2010/main" val="4170319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59428" y="5777748"/>
            <a:ext cx="1139257" cy="1080252"/>
          </a:xfrm>
          <a:prstGeom prst="rect">
            <a:avLst/>
          </a:prstGeom>
        </p:spPr>
      </p:pic>
      <p:sp>
        <p:nvSpPr>
          <p:cNvPr id="2" name="Title 1"/>
          <p:cNvSpPr>
            <a:spLocks noGrp="1"/>
          </p:cNvSpPr>
          <p:nvPr>
            <p:ph type="ctrTitle"/>
          </p:nvPr>
        </p:nvSpPr>
        <p:spPr>
          <a:xfrm>
            <a:off x="685800" y="698502"/>
            <a:ext cx="7772400" cy="84044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solidFill>
                  <a:srgbClr val="000090"/>
                </a:solidFill>
              </a:rPr>
              <a:t>Variable Expenses</a:t>
            </a:r>
            <a:endParaRPr lang="en-US" dirty="0">
              <a:solidFill>
                <a:srgbClr val="000090"/>
              </a:solidFill>
            </a:endParaRPr>
          </a:p>
        </p:txBody>
      </p:sp>
      <p:sp>
        <p:nvSpPr>
          <p:cNvPr id="5" name="TextBox 4"/>
          <p:cNvSpPr txBox="1"/>
          <p:nvPr/>
        </p:nvSpPr>
        <p:spPr>
          <a:xfrm>
            <a:off x="685801" y="2450353"/>
            <a:ext cx="6934199" cy="2554545"/>
          </a:xfrm>
          <a:prstGeom prst="rect">
            <a:avLst/>
          </a:prstGeom>
          <a:noFill/>
        </p:spPr>
        <p:txBody>
          <a:bodyPr wrap="square" rtlCol="0">
            <a:spAutoFit/>
          </a:bodyPr>
          <a:lstStyle/>
          <a:p>
            <a:pPr algn="ctr"/>
            <a:r>
              <a:rPr lang="en-US" sz="4000" dirty="0" smtClean="0">
                <a:solidFill>
                  <a:srgbClr val="000090"/>
                </a:solidFill>
                <a:latin typeface="Times Bold"/>
                <a:cs typeface="Times Bold"/>
              </a:rPr>
              <a:t>Operating expenses that generally vary with the level of occupancy or the extent of services provided.</a:t>
            </a:r>
            <a:endParaRPr lang="en-US" sz="4000" dirty="0">
              <a:solidFill>
                <a:srgbClr val="000090"/>
              </a:solidFill>
              <a:latin typeface="Times Bold"/>
              <a:cs typeface="Times Bold"/>
            </a:endParaRPr>
          </a:p>
        </p:txBody>
      </p:sp>
      <p:sp>
        <p:nvSpPr>
          <p:cNvPr id="6" name="TextBox 5"/>
          <p:cNvSpPr txBox="1"/>
          <p:nvPr/>
        </p:nvSpPr>
        <p:spPr>
          <a:xfrm>
            <a:off x="685801" y="6215529"/>
            <a:ext cx="6142317" cy="338554"/>
          </a:xfrm>
          <a:prstGeom prst="rect">
            <a:avLst/>
          </a:prstGeom>
          <a:noFill/>
        </p:spPr>
        <p:txBody>
          <a:bodyPr wrap="square" rtlCol="0">
            <a:spAutoFit/>
          </a:bodyPr>
          <a:lstStyle/>
          <a:p>
            <a:r>
              <a:rPr lang="en-US" sz="1600" dirty="0" smtClean="0"/>
              <a:t>Dictionary of Real estate Appraisal, Appraisal Institute, Chicago, Illinois.</a:t>
            </a:r>
            <a:endParaRPr lang="en-US" sz="1600" dirty="0"/>
          </a:p>
        </p:txBody>
      </p:sp>
    </p:spTree>
    <p:extLst>
      <p:ext uri="{BB962C8B-B14F-4D97-AF65-F5344CB8AC3E}">
        <p14:creationId xmlns:p14="http://schemas.microsoft.com/office/powerpoint/2010/main" val="337636062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59428" y="5777748"/>
            <a:ext cx="1139257" cy="1080252"/>
          </a:xfrm>
          <a:prstGeom prst="rect">
            <a:avLst/>
          </a:prstGeom>
        </p:spPr>
      </p:pic>
      <p:sp>
        <p:nvSpPr>
          <p:cNvPr id="2" name="Title 1"/>
          <p:cNvSpPr>
            <a:spLocks noGrp="1"/>
          </p:cNvSpPr>
          <p:nvPr>
            <p:ph type="ctrTitle"/>
          </p:nvPr>
        </p:nvSpPr>
        <p:spPr>
          <a:xfrm>
            <a:off x="685800" y="220390"/>
            <a:ext cx="7772400" cy="1348434"/>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smtClean="0">
                <a:solidFill>
                  <a:srgbClr val="000090"/>
                </a:solidFill>
              </a:rPr>
              <a:t>Variable Expenses</a:t>
            </a:r>
            <a:br>
              <a:rPr lang="en-US" dirty="0" smtClean="0">
                <a:solidFill>
                  <a:srgbClr val="000090"/>
                </a:solidFill>
              </a:rPr>
            </a:br>
            <a:r>
              <a:rPr lang="en-US" sz="3100" dirty="0" smtClean="0">
                <a:latin typeface="Times Roman"/>
                <a:cs typeface="Times Roman"/>
              </a:rPr>
              <a:t>Developing a Net </a:t>
            </a:r>
            <a:r>
              <a:rPr lang="en-US" sz="3100" dirty="0">
                <a:latin typeface="Times Roman"/>
                <a:cs typeface="Times Roman"/>
              </a:rPr>
              <a:t>O</a:t>
            </a:r>
            <a:r>
              <a:rPr lang="en-US" sz="3100" dirty="0" smtClean="0">
                <a:latin typeface="Times Roman"/>
                <a:cs typeface="Times Roman"/>
              </a:rPr>
              <a:t>perating </a:t>
            </a:r>
            <a:r>
              <a:rPr lang="en-US" sz="3100" dirty="0">
                <a:latin typeface="Times Roman"/>
                <a:cs typeface="Times Roman"/>
              </a:rPr>
              <a:t>I</a:t>
            </a:r>
            <a:r>
              <a:rPr lang="en-US" sz="3100" dirty="0" smtClean="0">
                <a:latin typeface="Times Roman"/>
                <a:cs typeface="Times Roman"/>
              </a:rPr>
              <a:t>ncome (NOI).</a:t>
            </a:r>
            <a:br>
              <a:rPr lang="en-US" sz="3100" dirty="0" smtClean="0">
                <a:latin typeface="Times Roman"/>
                <a:cs typeface="Times Roman"/>
              </a:rPr>
            </a:br>
            <a:endParaRPr lang="en-US" sz="3100" dirty="0">
              <a:solidFill>
                <a:srgbClr val="00009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91401362"/>
              </p:ext>
            </p:extLst>
          </p:nvPr>
        </p:nvGraphicFramePr>
        <p:xfrm>
          <a:off x="1912466" y="1680885"/>
          <a:ext cx="5080000" cy="4886960"/>
        </p:xfrm>
        <a:graphic>
          <a:graphicData uri="http://schemas.openxmlformats.org/drawingml/2006/table">
            <a:tbl>
              <a:tblPr firstRow="1" bandRow="1">
                <a:tableStyleId>{00A15C55-8517-42AA-B614-E9B94910E393}</a:tableStyleId>
              </a:tblPr>
              <a:tblGrid>
                <a:gridCol w="5080000"/>
              </a:tblGrid>
              <a:tr h="179650">
                <a:tc>
                  <a:txBody>
                    <a:bodyPr/>
                    <a:lstStyle/>
                    <a:p>
                      <a:r>
                        <a:rPr lang="en-US" dirty="0" smtClean="0"/>
                        <a:t>An example of some potential variable expenses</a:t>
                      </a:r>
                      <a:endParaRPr lang="en-US" dirty="0"/>
                    </a:p>
                  </a:txBody>
                  <a:tcPr/>
                </a:tc>
              </a:tr>
              <a:tr h="179650">
                <a:tc>
                  <a:txBody>
                    <a:bodyPr/>
                    <a:lstStyle/>
                    <a:p>
                      <a:pPr algn="ctr" fontAlgn="b"/>
                      <a:r>
                        <a:rPr lang="en-US" sz="1400" b="0" i="0" u="none" strike="noStrike" dirty="0">
                          <a:effectLst/>
                          <a:latin typeface="Times"/>
                        </a:rPr>
                        <a:t>Advertising</a:t>
                      </a:r>
                    </a:p>
                  </a:txBody>
                  <a:tcPr marL="12700" marR="12700" marT="12700" marB="0" anchor="b"/>
                </a:tc>
              </a:tr>
              <a:tr h="179650">
                <a:tc>
                  <a:txBody>
                    <a:bodyPr/>
                    <a:lstStyle/>
                    <a:p>
                      <a:pPr algn="ctr" fontAlgn="b"/>
                      <a:r>
                        <a:rPr lang="en-US" sz="1400" b="0" i="0" u="none" strike="noStrike" dirty="0" smtClean="0">
                          <a:effectLst/>
                          <a:latin typeface="Times"/>
                        </a:rPr>
                        <a:t>Cleaning</a:t>
                      </a:r>
                      <a:endParaRPr lang="en-US" sz="1400" b="0" i="0" u="none" strike="noStrike" dirty="0">
                        <a:effectLst/>
                        <a:latin typeface="Times"/>
                      </a:endParaRPr>
                    </a:p>
                  </a:txBody>
                  <a:tcPr marL="12700" marR="12700" marT="12700" marB="0" anchor="b"/>
                </a:tc>
              </a:tr>
              <a:tr h="179650">
                <a:tc>
                  <a:txBody>
                    <a:bodyPr/>
                    <a:lstStyle/>
                    <a:p>
                      <a:pPr algn="ctr" fontAlgn="b"/>
                      <a:r>
                        <a:rPr lang="en-US" sz="1400" b="0" i="0" u="none" strike="noStrike" dirty="0">
                          <a:effectLst/>
                          <a:latin typeface="Times"/>
                        </a:rPr>
                        <a:t>Management </a:t>
                      </a:r>
                      <a:r>
                        <a:rPr lang="en-US" sz="1400" b="0" i="0" u="none" strike="noStrike" dirty="0" smtClean="0">
                          <a:effectLst/>
                          <a:latin typeface="Times"/>
                        </a:rPr>
                        <a:t>and Administration Fees</a:t>
                      </a:r>
                      <a:endParaRPr lang="en-US" sz="1400" b="0" i="0" u="none" strike="noStrike" dirty="0">
                        <a:effectLst/>
                        <a:latin typeface="Times"/>
                      </a:endParaRPr>
                    </a:p>
                  </a:txBody>
                  <a:tcPr marL="12700" marR="12700" marT="12700" marB="0" anchor="b"/>
                </a:tc>
              </a:tr>
              <a:tr h="179650">
                <a:tc>
                  <a:txBody>
                    <a:bodyPr/>
                    <a:lstStyle/>
                    <a:p>
                      <a:pPr algn="ctr" fontAlgn="b"/>
                      <a:r>
                        <a:rPr lang="en-US" sz="1400" b="0" i="0" u="none" strike="noStrike" dirty="0" smtClean="0">
                          <a:effectLst/>
                          <a:latin typeface="Times"/>
                        </a:rPr>
                        <a:t>Urban</a:t>
                      </a:r>
                      <a:r>
                        <a:rPr lang="en-US" sz="1400" b="0" i="0" u="none" strike="noStrike" baseline="0" dirty="0" smtClean="0">
                          <a:effectLst/>
                          <a:latin typeface="Times"/>
                        </a:rPr>
                        <a:t> Forest</a:t>
                      </a:r>
                      <a:endParaRPr lang="en-US" sz="1400" b="0" i="0" u="none" strike="noStrike" dirty="0">
                        <a:effectLst/>
                        <a:latin typeface="Times"/>
                      </a:endParaRPr>
                    </a:p>
                  </a:txBody>
                  <a:tcPr marL="12700" marR="12700" marT="12700" marB="0" anchor="b"/>
                </a:tc>
              </a:tr>
              <a:tr h="179650">
                <a:tc>
                  <a:txBody>
                    <a:bodyPr/>
                    <a:lstStyle/>
                    <a:p>
                      <a:pPr algn="ctr" fontAlgn="b"/>
                      <a:r>
                        <a:rPr lang="en-US" sz="1400" b="0" i="0" u="none" strike="noStrike" dirty="0" smtClean="0">
                          <a:effectLst/>
                          <a:latin typeface="Times"/>
                        </a:rPr>
                        <a:t>Amenity</a:t>
                      </a:r>
                      <a:r>
                        <a:rPr lang="en-US" sz="1400" b="0" i="0" u="none" strike="noStrike" baseline="0" dirty="0" smtClean="0">
                          <a:effectLst/>
                          <a:latin typeface="Times"/>
                        </a:rPr>
                        <a:t> Maintenance</a:t>
                      </a:r>
                      <a:r>
                        <a:rPr lang="en-US" sz="1400" b="0" i="0" u="none" strike="noStrike" dirty="0" smtClean="0">
                          <a:effectLst/>
                          <a:latin typeface="Times"/>
                        </a:rPr>
                        <a:t> Repairs and Upgrading</a:t>
                      </a:r>
                      <a:endParaRPr lang="en-US" sz="1400" b="0" i="0" u="none" strike="noStrike" dirty="0">
                        <a:effectLst/>
                        <a:latin typeface="Times"/>
                      </a:endParaRPr>
                    </a:p>
                  </a:txBody>
                  <a:tcPr marL="12700" marR="12700" marT="12700" marB="0" anchor="b"/>
                </a:tc>
              </a:tr>
              <a:tr h="179650">
                <a:tc>
                  <a:txBody>
                    <a:bodyPr/>
                    <a:lstStyle/>
                    <a:p>
                      <a:pPr algn="ctr" fontAlgn="b"/>
                      <a:r>
                        <a:rPr lang="en-US" sz="1400" b="0" i="0" u="none" strike="noStrike" dirty="0">
                          <a:effectLst/>
                          <a:latin typeface="Times"/>
                        </a:rPr>
                        <a:t>Legal &amp; Professional Fees</a:t>
                      </a:r>
                    </a:p>
                  </a:txBody>
                  <a:tcPr marL="12700" marR="12700" marT="12700" marB="0" anchor="b"/>
                </a:tc>
              </a:tr>
              <a:tr h="179650">
                <a:tc>
                  <a:txBody>
                    <a:bodyPr/>
                    <a:lstStyle/>
                    <a:p>
                      <a:pPr algn="ctr" fontAlgn="b"/>
                      <a:r>
                        <a:rPr lang="en-US" sz="1400" b="0" i="0" u="none" strike="noStrike" dirty="0" smtClean="0">
                          <a:effectLst/>
                          <a:latin typeface="Times"/>
                        </a:rPr>
                        <a:t>Landscaping and Snow Management</a:t>
                      </a:r>
                      <a:endParaRPr lang="en-US" sz="1400" b="0" i="0" u="none" strike="noStrike" dirty="0">
                        <a:effectLst/>
                        <a:latin typeface="Times"/>
                      </a:endParaRPr>
                    </a:p>
                  </a:txBody>
                  <a:tcPr marL="12700" marR="12700" marT="12700" marB="0" anchor="b"/>
                </a:tc>
              </a:tr>
              <a:tr h="179650">
                <a:tc>
                  <a:txBody>
                    <a:bodyPr/>
                    <a:lstStyle/>
                    <a:p>
                      <a:pPr algn="ctr" fontAlgn="b"/>
                      <a:r>
                        <a:rPr lang="en-US" sz="1400" b="0" i="0" u="none" strike="noStrike" dirty="0" smtClean="0">
                          <a:effectLst/>
                          <a:latin typeface="Times"/>
                        </a:rPr>
                        <a:t>Utilities</a:t>
                      </a:r>
                      <a:r>
                        <a:rPr lang="en-US" sz="1400" b="0" i="0" u="none" strike="noStrike" baseline="0" dirty="0" smtClean="0">
                          <a:effectLst/>
                          <a:latin typeface="Times"/>
                        </a:rPr>
                        <a:t> </a:t>
                      </a:r>
                      <a:r>
                        <a:rPr lang="mr-IN" sz="1400" b="0" i="0" u="none" strike="noStrike" baseline="0" dirty="0" smtClean="0">
                          <a:effectLst/>
                          <a:latin typeface="Times"/>
                        </a:rPr>
                        <a:t>–</a:t>
                      </a:r>
                      <a:r>
                        <a:rPr lang="en-US" sz="1400" b="0" i="0" u="none" strike="noStrike" baseline="0" dirty="0" smtClean="0">
                          <a:effectLst/>
                          <a:latin typeface="Times"/>
                        </a:rPr>
                        <a:t> (Fuel Oil, Electric, Gas, Water)</a:t>
                      </a:r>
                      <a:endParaRPr lang="en-US" sz="1400" b="0" i="0" u="none" strike="noStrike" dirty="0">
                        <a:effectLst/>
                        <a:latin typeface="Times"/>
                      </a:endParaRPr>
                    </a:p>
                  </a:txBody>
                  <a:tcPr marL="12700" marR="12700" marT="12700" marB="0" anchor="b"/>
                </a:tc>
              </a:tr>
              <a:tr h="179650">
                <a:tc>
                  <a:txBody>
                    <a:bodyPr/>
                    <a:lstStyle/>
                    <a:p>
                      <a:pPr algn="ctr" fontAlgn="b"/>
                      <a:r>
                        <a:rPr lang="en-US" sz="1400" b="0" i="0" u="none" strike="noStrike" dirty="0" smtClean="0">
                          <a:effectLst/>
                          <a:latin typeface="Times"/>
                        </a:rPr>
                        <a:t>Wages, Salaries and Maintenance</a:t>
                      </a:r>
                      <a:r>
                        <a:rPr lang="en-US" sz="1400" b="0" i="0" u="none" strike="noStrike" baseline="0" dirty="0" smtClean="0">
                          <a:effectLst/>
                          <a:latin typeface="Times"/>
                        </a:rPr>
                        <a:t> </a:t>
                      </a:r>
                      <a:r>
                        <a:rPr lang="en-US" sz="1400" b="0" i="0" u="none" strike="noStrike" dirty="0" smtClean="0">
                          <a:effectLst/>
                          <a:latin typeface="Times"/>
                        </a:rPr>
                        <a:t>Contracts</a:t>
                      </a:r>
                      <a:endParaRPr lang="en-US" sz="1400" b="0" i="0" u="none" strike="noStrike" dirty="0">
                        <a:effectLst/>
                        <a:latin typeface="Times"/>
                      </a:endParaRPr>
                    </a:p>
                  </a:txBody>
                  <a:tcPr marL="12700" marR="12700" marT="12700" marB="0" anchor="b"/>
                </a:tc>
              </a:tr>
              <a:tr h="179650">
                <a:tc>
                  <a:txBody>
                    <a:bodyPr/>
                    <a:lstStyle/>
                    <a:p>
                      <a:pPr algn="ctr" fontAlgn="b"/>
                      <a:r>
                        <a:rPr lang="en-US" sz="1400" b="0" i="0" u="none" strike="noStrike" dirty="0" smtClean="0">
                          <a:effectLst/>
                          <a:latin typeface="Times"/>
                        </a:rPr>
                        <a:t>Parking</a:t>
                      </a:r>
                      <a:endParaRPr lang="en-US" sz="1400" b="0" i="0" u="none" strike="noStrike" dirty="0">
                        <a:effectLst/>
                        <a:latin typeface="Times"/>
                      </a:endParaRPr>
                    </a:p>
                  </a:txBody>
                  <a:tcPr marL="12700" marR="12700" marT="12700" marB="0" anchor="b"/>
                </a:tc>
              </a:tr>
              <a:tr h="179650">
                <a:tc>
                  <a:txBody>
                    <a:bodyPr/>
                    <a:lstStyle/>
                    <a:p>
                      <a:pPr algn="ctr" fontAlgn="b"/>
                      <a:r>
                        <a:rPr lang="en-US" sz="1400" b="0" i="0" u="none" strike="noStrike" dirty="0">
                          <a:effectLst/>
                          <a:latin typeface="Times"/>
                        </a:rPr>
                        <a:t>Telephone</a:t>
                      </a:r>
                    </a:p>
                  </a:txBody>
                  <a:tcPr marL="12700" marR="12700" marT="12700" marB="0" anchor="b"/>
                </a:tc>
              </a:tr>
              <a:tr h="179650">
                <a:tc>
                  <a:txBody>
                    <a:bodyPr/>
                    <a:lstStyle/>
                    <a:p>
                      <a:pPr algn="ctr" fontAlgn="b"/>
                      <a:r>
                        <a:rPr lang="en-US" sz="1400" b="0" i="0" u="none" strike="noStrike" dirty="0">
                          <a:effectLst/>
                          <a:latin typeface="Times"/>
                        </a:rPr>
                        <a:t>Computer</a:t>
                      </a:r>
                    </a:p>
                  </a:txBody>
                  <a:tcPr marL="12700" marR="12700" marT="12700" marB="0" anchor="b"/>
                </a:tc>
              </a:tr>
              <a:tr h="179650">
                <a:tc>
                  <a:txBody>
                    <a:bodyPr/>
                    <a:lstStyle/>
                    <a:p>
                      <a:pPr algn="ctr" fontAlgn="b"/>
                      <a:r>
                        <a:rPr lang="en-US" sz="1400" b="0" i="0" u="none" strike="noStrike" dirty="0">
                          <a:effectLst/>
                          <a:latin typeface="Times"/>
                        </a:rPr>
                        <a:t>Elevator</a:t>
                      </a:r>
                    </a:p>
                  </a:txBody>
                  <a:tcPr marL="12700" marR="12700" marT="12700" marB="0" anchor="b"/>
                </a:tc>
              </a:tr>
              <a:tr h="179650">
                <a:tc>
                  <a:txBody>
                    <a:bodyPr/>
                    <a:lstStyle/>
                    <a:p>
                      <a:pPr algn="ctr" fontAlgn="b"/>
                      <a:r>
                        <a:rPr lang="en-US" sz="1400" b="0" i="0" u="none" strike="noStrike" dirty="0">
                          <a:effectLst/>
                          <a:latin typeface="Times"/>
                        </a:rPr>
                        <a:t>Painting &amp; Decorating</a:t>
                      </a:r>
                    </a:p>
                  </a:txBody>
                  <a:tcPr marL="12700" marR="12700" marT="12700" marB="0" anchor="b"/>
                </a:tc>
              </a:tr>
              <a:tr h="179650">
                <a:tc>
                  <a:txBody>
                    <a:bodyPr/>
                    <a:lstStyle/>
                    <a:p>
                      <a:pPr algn="ctr" fontAlgn="b"/>
                      <a:r>
                        <a:rPr lang="en-US" sz="1400" b="0" i="0" u="none" strike="noStrike" dirty="0">
                          <a:effectLst/>
                          <a:latin typeface="Times"/>
                        </a:rPr>
                        <a:t>Extermination</a:t>
                      </a:r>
                    </a:p>
                  </a:txBody>
                  <a:tcPr marL="12700" marR="12700" marT="12700" marB="0" anchor="b"/>
                </a:tc>
              </a:tr>
              <a:tr h="179650">
                <a:tc>
                  <a:txBody>
                    <a:bodyPr/>
                    <a:lstStyle/>
                    <a:p>
                      <a:pPr algn="ctr" fontAlgn="b"/>
                      <a:r>
                        <a:rPr lang="en-US" sz="1400" b="0" i="0" u="none" strike="noStrike" dirty="0">
                          <a:effectLst/>
                          <a:latin typeface="Times"/>
                        </a:rPr>
                        <a:t>Supplies</a:t>
                      </a:r>
                    </a:p>
                  </a:txBody>
                  <a:tcPr marL="12700" marR="12700" marT="12700" marB="0" anchor="b"/>
                </a:tc>
              </a:tr>
              <a:tr h="179650">
                <a:tc>
                  <a:txBody>
                    <a:bodyPr/>
                    <a:lstStyle/>
                    <a:p>
                      <a:pPr algn="ctr" fontAlgn="b"/>
                      <a:r>
                        <a:rPr lang="en-US" sz="1400" b="0" i="0" u="none" strike="noStrike" dirty="0">
                          <a:effectLst/>
                          <a:latin typeface="Times"/>
                        </a:rPr>
                        <a:t>Fire/Security/Alarm</a:t>
                      </a:r>
                    </a:p>
                  </a:txBody>
                  <a:tcPr marL="12700" marR="12700" marT="12700" marB="0" anchor="b"/>
                </a:tc>
              </a:tr>
              <a:tr h="179650">
                <a:tc>
                  <a:txBody>
                    <a:bodyPr/>
                    <a:lstStyle/>
                    <a:p>
                      <a:pPr algn="ctr" fontAlgn="b"/>
                      <a:r>
                        <a:rPr lang="en-US" sz="1400" b="0" i="0" u="none" strike="noStrike" dirty="0">
                          <a:effectLst/>
                          <a:latin typeface="Times"/>
                        </a:rPr>
                        <a:t>Trash Removal</a:t>
                      </a:r>
                    </a:p>
                  </a:txBody>
                  <a:tcPr marL="12700" marR="12700" marT="12700" marB="0" anchor="b"/>
                </a:tc>
              </a:tr>
              <a:tr h="179650">
                <a:tc>
                  <a:txBody>
                    <a:bodyPr/>
                    <a:lstStyle/>
                    <a:p>
                      <a:pPr algn="ctr" fontAlgn="b"/>
                      <a:r>
                        <a:rPr lang="en-US" sz="1400" b="0" i="0" u="none" strike="noStrike" dirty="0">
                          <a:effectLst/>
                          <a:latin typeface="Times"/>
                        </a:rPr>
                        <a:t>Other Expenses</a:t>
                      </a:r>
                    </a:p>
                  </a:txBody>
                  <a:tcPr marL="12700" marR="12700" marT="12700" marB="0" anchor="b"/>
                </a:tc>
              </a:tr>
              <a:tr h="179650">
                <a:tc>
                  <a:txBody>
                    <a:bodyPr/>
                    <a:lstStyle/>
                    <a:p>
                      <a:pPr algn="ctr" fontAlgn="b"/>
                      <a:r>
                        <a:rPr lang="en-US" sz="1400" b="0" i="0" u="none" strike="noStrike" dirty="0">
                          <a:effectLst/>
                          <a:latin typeface="Times"/>
                        </a:rPr>
                        <a:t>Reserves</a:t>
                      </a:r>
                    </a:p>
                  </a:txBody>
                  <a:tcPr marL="12700" marR="12700" marT="12700" marB="0" anchor="b"/>
                </a:tc>
              </a:tr>
            </a:tbl>
          </a:graphicData>
        </a:graphic>
      </p:graphicFrame>
    </p:spTree>
    <p:extLst>
      <p:ext uri="{BB962C8B-B14F-4D97-AF65-F5344CB8AC3E}">
        <p14:creationId xmlns:p14="http://schemas.microsoft.com/office/powerpoint/2010/main" val="2502767135"/>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59428" y="5777748"/>
            <a:ext cx="1139257" cy="1080252"/>
          </a:xfrm>
          <a:prstGeom prst="rect">
            <a:avLst/>
          </a:prstGeom>
        </p:spPr>
      </p:pic>
      <p:sp>
        <p:nvSpPr>
          <p:cNvPr id="2" name="Title 1"/>
          <p:cNvSpPr>
            <a:spLocks noGrp="1"/>
          </p:cNvSpPr>
          <p:nvPr>
            <p:ph type="ctrTitle"/>
          </p:nvPr>
        </p:nvSpPr>
        <p:spPr>
          <a:xfrm>
            <a:off x="685800" y="698502"/>
            <a:ext cx="7772400" cy="84044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solidFill>
                  <a:srgbClr val="000090"/>
                </a:solidFill>
              </a:rPr>
              <a:t>Variable Expenses</a:t>
            </a:r>
            <a:endParaRPr lang="en-US" dirty="0">
              <a:solidFill>
                <a:srgbClr val="000090"/>
              </a:solidFill>
            </a:endParaRPr>
          </a:p>
        </p:txBody>
      </p:sp>
      <p:pic>
        <p:nvPicPr>
          <p:cNvPr id="3" name="Picture 2" descr="Screen Shot 2019-10-16 at 4.05.0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7613" y="1847850"/>
            <a:ext cx="4927600" cy="3416300"/>
          </a:xfrm>
          <a:prstGeom prst="rect">
            <a:avLst/>
          </a:prstGeom>
        </p:spPr>
      </p:pic>
    </p:spTree>
    <p:extLst>
      <p:ext uri="{BB962C8B-B14F-4D97-AF65-F5344CB8AC3E}">
        <p14:creationId xmlns:p14="http://schemas.microsoft.com/office/powerpoint/2010/main" val="143524189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59428" y="5777748"/>
            <a:ext cx="1139257" cy="1080252"/>
          </a:xfrm>
          <a:prstGeom prst="rect">
            <a:avLst/>
          </a:prstGeom>
        </p:spPr>
      </p:pic>
      <p:sp>
        <p:nvSpPr>
          <p:cNvPr id="2" name="Title 1"/>
          <p:cNvSpPr>
            <a:spLocks noGrp="1"/>
          </p:cNvSpPr>
          <p:nvPr>
            <p:ph type="ctrTitle"/>
          </p:nvPr>
        </p:nvSpPr>
        <p:spPr>
          <a:xfrm>
            <a:off x="685800" y="698502"/>
            <a:ext cx="7772400" cy="84044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solidFill>
                  <a:srgbClr val="000090"/>
                </a:solidFill>
              </a:rPr>
              <a:t>Variable Expenses</a:t>
            </a:r>
            <a:endParaRPr lang="en-US" dirty="0">
              <a:solidFill>
                <a:srgbClr val="000090"/>
              </a:solidFill>
            </a:endParaRPr>
          </a:p>
        </p:txBody>
      </p:sp>
      <p:pic>
        <p:nvPicPr>
          <p:cNvPr id="6" name="Picture 5" descr="Screen Shot 2019-10-16 at 1.02.0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054" y="2028265"/>
            <a:ext cx="6006357" cy="4037851"/>
          </a:xfrm>
          <a:prstGeom prst="rect">
            <a:avLst/>
          </a:prstGeom>
        </p:spPr>
      </p:pic>
    </p:spTree>
    <p:extLst>
      <p:ext uri="{BB962C8B-B14F-4D97-AF65-F5344CB8AC3E}">
        <p14:creationId xmlns:p14="http://schemas.microsoft.com/office/powerpoint/2010/main" val="412024556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59428" y="5777748"/>
            <a:ext cx="1139257" cy="1080252"/>
          </a:xfrm>
          <a:prstGeom prst="rect">
            <a:avLst/>
          </a:prstGeom>
        </p:spPr>
      </p:pic>
      <p:sp>
        <p:nvSpPr>
          <p:cNvPr id="2" name="Title 1"/>
          <p:cNvSpPr>
            <a:spLocks noGrp="1"/>
          </p:cNvSpPr>
          <p:nvPr>
            <p:ph type="ctrTitle"/>
          </p:nvPr>
        </p:nvSpPr>
        <p:spPr>
          <a:xfrm>
            <a:off x="685800" y="698502"/>
            <a:ext cx="7772400" cy="84044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solidFill>
                  <a:srgbClr val="000090"/>
                </a:solidFill>
              </a:rPr>
              <a:t>Variable Expenses</a:t>
            </a:r>
            <a:endParaRPr lang="en-US" dirty="0">
              <a:solidFill>
                <a:srgbClr val="000090"/>
              </a:solidFill>
            </a:endParaRPr>
          </a:p>
        </p:txBody>
      </p:sp>
      <p:pic>
        <p:nvPicPr>
          <p:cNvPr id="5" name="Picture 4" descr="Screen Shot 2019-10-16 at 12.58.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3193" y="2136589"/>
            <a:ext cx="5498043" cy="3959411"/>
          </a:xfrm>
          <a:prstGeom prst="rect">
            <a:avLst/>
          </a:prstGeom>
        </p:spPr>
      </p:pic>
    </p:spTree>
    <p:extLst>
      <p:ext uri="{BB962C8B-B14F-4D97-AF65-F5344CB8AC3E}">
        <p14:creationId xmlns:p14="http://schemas.microsoft.com/office/powerpoint/2010/main" val="1538759551"/>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59428" y="5777748"/>
            <a:ext cx="1139257" cy="1080252"/>
          </a:xfrm>
          <a:prstGeom prst="rect">
            <a:avLst/>
          </a:prstGeom>
        </p:spPr>
      </p:pic>
      <p:sp>
        <p:nvSpPr>
          <p:cNvPr id="2" name="Title 1"/>
          <p:cNvSpPr>
            <a:spLocks noGrp="1"/>
          </p:cNvSpPr>
          <p:nvPr>
            <p:ph type="ctrTitle"/>
          </p:nvPr>
        </p:nvSpPr>
        <p:spPr>
          <a:xfrm>
            <a:off x="685800" y="698502"/>
            <a:ext cx="7772400" cy="84044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solidFill>
                  <a:srgbClr val="000090"/>
                </a:solidFill>
              </a:rPr>
              <a:t>Variable Expenses</a:t>
            </a:r>
            <a:endParaRPr lang="en-US" dirty="0">
              <a:solidFill>
                <a:srgbClr val="000090"/>
              </a:solidFill>
            </a:endParaRPr>
          </a:p>
        </p:txBody>
      </p:sp>
      <p:pic>
        <p:nvPicPr>
          <p:cNvPr id="3" name="Picture 2" descr="Screen Shot 2019-10-16 at 1.00.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058" y="1987176"/>
            <a:ext cx="5587999" cy="4017237"/>
          </a:xfrm>
          <a:prstGeom prst="rect">
            <a:avLst/>
          </a:prstGeom>
        </p:spPr>
      </p:pic>
    </p:spTree>
    <p:extLst>
      <p:ext uri="{BB962C8B-B14F-4D97-AF65-F5344CB8AC3E}">
        <p14:creationId xmlns:p14="http://schemas.microsoft.com/office/powerpoint/2010/main" val="198427400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8501"/>
            <a:ext cx="7772400" cy="1714499"/>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solidFill>
                  <a:srgbClr val="000090"/>
                </a:solidFill>
              </a:rPr>
              <a:t>Reserves for Replacement</a:t>
            </a:r>
            <a:endParaRPr lang="en-US" dirty="0">
              <a:solidFill>
                <a:srgbClr val="000090"/>
              </a:solidFill>
            </a:endParaRPr>
          </a:p>
        </p:txBody>
      </p:sp>
      <p:sp>
        <p:nvSpPr>
          <p:cNvPr id="3" name="Subtitle 2"/>
          <p:cNvSpPr>
            <a:spLocks noGrp="1"/>
          </p:cNvSpPr>
          <p:nvPr>
            <p:ph type="subTitle" idx="1"/>
          </p:nvPr>
        </p:nvSpPr>
        <p:spPr>
          <a:xfrm>
            <a:off x="1092200" y="3175000"/>
            <a:ext cx="7073900" cy="3263900"/>
          </a:xfrm>
        </p:spPr>
        <p:txBody>
          <a:bodyPr>
            <a:noAutofit/>
          </a:bodyPr>
          <a:lstStyle/>
          <a:p>
            <a:r>
              <a:rPr lang="en-US" sz="2800" dirty="0" smtClean="0">
                <a:solidFill>
                  <a:srgbClr val="000000"/>
                </a:solidFill>
                <a:latin typeface="Times Bold"/>
                <a:cs typeface="Times Bold"/>
              </a:rPr>
              <a:t>Co-op Boards </a:t>
            </a:r>
            <a:r>
              <a:rPr lang="en-US" sz="2800" dirty="0">
                <a:solidFill>
                  <a:srgbClr val="000000"/>
                </a:solidFill>
                <a:latin typeface="Times Bold"/>
                <a:cs typeface="Times Bold"/>
              </a:rPr>
              <a:t>must decide how to fund the projected cost of repairs and replacements of the property's major components. </a:t>
            </a:r>
            <a:r>
              <a:rPr lang="en-US" sz="2800" dirty="0" smtClean="0">
                <a:solidFill>
                  <a:srgbClr val="000000"/>
                </a:solidFill>
                <a:latin typeface="Times Bold"/>
                <a:cs typeface="Times Bold"/>
              </a:rPr>
              <a:t>There are two major options</a:t>
            </a:r>
            <a:r>
              <a:rPr lang="en-US" sz="2800" dirty="0">
                <a:solidFill>
                  <a:srgbClr val="000000"/>
                </a:solidFill>
                <a:latin typeface="Times Bold"/>
                <a:cs typeface="Times Bold"/>
              </a:rPr>
              <a:t>: </a:t>
            </a:r>
            <a:endParaRPr lang="en-US" sz="2800" dirty="0" smtClean="0">
              <a:solidFill>
                <a:srgbClr val="000000"/>
              </a:solidFill>
              <a:latin typeface="Times Bold"/>
              <a:cs typeface="Times Bold"/>
            </a:endParaRPr>
          </a:p>
          <a:p>
            <a:pPr algn="l"/>
            <a:r>
              <a:rPr lang="en-US" sz="2800" dirty="0" smtClean="0">
                <a:solidFill>
                  <a:srgbClr val="000000"/>
                </a:solidFill>
                <a:latin typeface="Times Bold"/>
                <a:cs typeface="Times Bold"/>
              </a:rPr>
              <a:t> 1) Accumulating </a:t>
            </a:r>
            <a:r>
              <a:rPr lang="en-US" sz="2800" dirty="0">
                <a:solidFill>
                  <a:srgbClr val="000000"/>
                </a:solidFill>
                <a:latin typeface="Times Bold"/>
                <a:cs typeface="Times Bold"/>
              </a:rPr>
              <a:t>funds over a period of </a:t>
            </a:r>
            <a:r>
              <a:rPr lang="en-US" sz="2800" dirty="0" smtClean="0">
                <a:solidFill>
                  <a:srgbClr val="000000"/>
                </a:solidFill>
                <a:latin typeface="Times Bold"/>
                <a:cs typeface="Times Bold"/>
              </a:rPr>
              <a:t>time</a:t>
            </a:r>
            <a:endParaRPr lang="en-US" sz="2800" dirty="0">
              <a:solidFill>
                <a:srgbClr val="000000"/>
              </a:solidFill>
              <a:latin typeface="Times Bold"/>
              <a:cs typeface="Times Bold"/>
            </a:endParaRPr>
          </a:p>
          <a:p>
            <a:pPr algn="l"/>
            <a:r>
              <a:rPr lang="en-US" sz="2800" dirty="0" smtClean="0">
                <a:solidFill>
                  <a:srgbClr val="000000"/>
                </a:solidFill>
                <a:latin typeface="Times Bold"/>
                <a:cs typeface="Times Bold"/>
              </a:rPr>
              <a:t> 2) Special </a:t>
            </a:r>
            <a:r>
              <a:rPr lang="en-US" sz="2800" dirty="0">
                <a:solidFill>
                  <a:srgbClr val="000000"/>
                </a:solidFill>
                <a:latin typeface="Times Bold"/>
                <a:cs typeface="Times Bold"/>
              </a:rPr>
              <a:t>assessments</a:t>
            </a:r>
            <a:r>
              <a:rPr lang="en-US" sz="2800" dirty="0" smtClean="0">
                <a:solidFill>
                  <a:srgbClr val="000000"/>
                </a:solidFill>
                <a:effectLst/>
                <a:latin typeface="Times Bold"/>
                <a:cs typeface="Times Bold"/>
              </a:rPr>
              <a:t> </a:t>
            </a:r>
            <a:endParaRPr lang="en-US" sz="2800" dirty="0">
              <a:solidFill>
                <a:srgbClr val="000000"/>
              </a:solidFill>
              <a:latin typeface="Times Bold"/>
              <a:cs typeface="Times Bold"/>
            </a:endParaRPr>
          </a:p>
        </p:txBody>
      </p:sp>
      <p:pic>
        <p:nvPicPr>
          <p:cNvPr id="4" name="Picture 3"/>
          <p:cNvPicPr>
            <a:picLocks noChangeAspect="1"/>
          </p:cNvPicPr>
          <p:nvPr/>
        </p:nvPicPr>
        <p:blipFill>
          <a:blip r:embed="rId2"/>
          <a:stretch>
            <a:fillRect/>
          </a:stretch>
        </p:blipFill>
        <p:spPr>
          <a:xfrm>
            <a:off x="7859428" y="5777748"/>
            <a:ext cx="1139257" cy="1080252"/>
          </a:xfrm>
          <a:prstGeom prst="rect">
            <a:avLst/>
          </a:prstGeom>
        </p:spPr>
      </p:pic>
    </p:spTree>
    <p:extLst>
      <p:ext uri="{BB962C8B-B14F-4D97-AF65-F5344CB8AC3E}">
        <p14:creationId xmlns:p14="http://schemas.microsoft.com/office/powerpoint/2010/main" val="421202069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731838"/>
            <a:ext cx="7785100" cy="1477962"/>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Reserves for Replacement</a:t>
            </a:r>
            <a:endParaRPr lang="en-US" dirty="0"/>
          </a:p>
        </p:txBody>
      </p:sp>
      <p:sp>
        <p:nvSpPr>
          <p:cNvPr id="3" name="Content Placeholder 2"/>
          <p:cNvSpPr>
            <a:spLocks noGrp="1"/>
          </p:cNvSpPr>
          <p:nvPr>
            <p:ph idx="1"/>
          </p:nvPr>
        </p:nvSpPr>
        <p:spPr>
          <a:xfrm>
            <a:off x="2959100" y="2628900"/>
            <a:ext cx="4102100" cy="3713163"/>
          </a:xfrm>
        </p:spPr>
        <p:txBody>
          <a:bodyPr>
            <a:normAutofit fontScale="92500" lnSpcReduction="20000"/>
          </a:bodyPr>
          <a:lstStyle/>
          <a:p>
            <a:r>
              <a:rPr lang="en-US" dirty="0"/>
              <a:t>Roofs </a:t>
            </a:r>
          </a:p>
          <a:p>
            <a:r>
              <a:rPr lang="en-US" dirty="0" smtClean="0"/>
              <a:t>Balconies</a:t>
            </a:r>
          </a:p>
          <a:p>
            <a:r>
              <a:rPr lang="en-US" dirty="0" smtClean="0"/>
              <a:t>HVAC, </a:t>
            </a:r>
            <a:r>
              <a:rPr lang="en-US" dirty="0"/>
              <a:t>w</a:t>
            </a:r>
            <a:r>
              <a:rPr lang="en-US" dirty="0" smtClean="0"/>
              <a:t>ater heaters</a:t>
            </a:r>
            <a:endParaRPr lang="en-US" dirty="0"/>
          </a:p>
          <a:p>
            <a:r>
              <a:rPr lang="en-US" dirty="0"/>
              <a:t>Exterior façade</a:t>
            </a:r>
          </a:p>
          <a:p>
            <a:r>
              <a:rPr lang="en-US" dirty="0"/>
              <a:t>Elevators</a:t>
            </a:r>
          </a:p>
          <a:p>
            <a:r>
              <a:rPr lang="en-US" dirty="0"/>
              <a:t>Boilers</a:t>
            </a:r>
          </a:p>
          <a:p>
            <a:r>
              <a:rPr lang="en-US" dirty="0"/>
              <a:t>Parking Lots</a:t>
            </a:r>
          </a:p>
          <a:p>
            <a:r>
              <a:rPr lang="en-US" dirty="0"/>
              <a:t>The urban forest…  </a:t>
            </a:r>
          </a:p>
          <a:p>
            <a:endParaRPr lang="en-US" dirty="0"/>
          </a:p>
        </p:txBody>
      </p:sp>
      <p:sp>
        <p:nvSpPr>
          <p:cNvPr id="4" name="Title 1"/>
          <p:cNvSpPr txBox="1">
            <a:spLocks/>
          </p:cNvSpPr>
          <p:nvPr/>
        </p:nvSpPr>
        <p:spPr>
          <a:xfrm>
            <a:off x="685800" y="698501"/>
            <a:ext cx="7772400" cy="17144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solidFill>
                  <a:srgbClr val="000090"/>
                </a:solidFill>
              </a:rPr>
              <a:t>Reserves for Replacement</a:t>
            </a:r>
            <a:endParaRPr lang="en-US" dirty="0">
              <a:solidFill>
                <a:srgbClr val="000090"/>
              </a:solidFill>
            </a:endParaRPr>
          </a:p>
        </p:txBody>
      </p:sp>
      <p:pic>
        <p:nvPicPr>
          <p:cNvPr id="5" name="Picture 4"/>
          <p:cNvPicPr>
            <a:picLocks noChangeAspect="1"/>
          </p:cNvPicPr>
          <p:nvPr/>
        </p:nvPicPr>
        <p:blipFill>
          <a:blip r:embed="rId3"/>
          <a:stretch>
            <a:fillRect/>
          </a:stretch>
        </p:blipFill>
        <p:spPr>
          <a:xfrm>
            <a:off x="7859428" y="5777748"/>
            <a:ext cx="1139257" cy="1080252"/>
          </a:xfrm>
          <a:prstGeom prst="rect">
            <a:avLst/>
          </a:prstGeom>
        </p:spPr>
      </p:pic>
    </p:spTree>
    <p:extLst>
      <p:ext uri="{BB962C8B-B14F-4D97-AF65-F5344CB8AC3E}">
        <p14:creationId xmlns:p14="http://schemas.microsoft.com/office/powerpoint/2010/main" val="615667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731838"/>
            <a:ext cx="7785100" cy="1477962"/>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Reserves for Replacement</a:t>
            </a:r>
            <a:endParaRPr lang="en-US" dirty="0"/>
          </a:p>
        </p:txBody>
      </p:sp>
      <p:sp>
        <p:nvSpPr>
          <p:cNvPr id="3" name="Content Placeholder 2"/>
          <p:cNvSpPr>
            <a:spLocks noGrp="1"/>
          </p:cNvSpPr>
          <p:nvPr>
            <p:ph idx="1"/>
          </p:nvPr>
        </p:nvSpPr>
        <p:spPr>
          <a:xfrm>
            <a:off x="2959100" y="2628900"/>
            <a:ext cx="4102100" cy="3713163"/>
          </a:xfrm>
        </p:spPr>
        <p:txBody>
          <a:bodyPr>
            <a:normAutofit fontScale="92500" lnSpcReduction="20000"/>
          </a:bodyPr>
          <a:lstStyle/>
          <a:p>
            <a:r>
              <a:rPr lang="en-US" dirty="0" smtClean="0"/>
              <a:t>Taxes</a:t>
            </a:r>
            <a:endParaRPr lang="en-US" dirty="0"/>
          </a:p>
          <a:p>
            <a:r>
              <a:rPr lang="en-US" dirty="0" smtClean="0"/>
              <a:t>Insurance</a:t>
            </a:r>
          </a:p>
          <a:p>
            <a:r>
              <a:rPr lang="en-US" dirty="0" smtClean="0"/>
              <a:t>Maintenance</a:t>
            </a:r>
            <a:endParaRPr lang="en-US" dirty="0"/>
          </a:p>
          <a:p>
            <a:r>
              <a:rPr lang="en-US" dirty="0" smtClean="0"/>
              <a:t>Staffing Levels</a:t>
            </a:r>
            <a:endParaRPr lang="en-US" dirty="0"/>
          </a:p>
          <a:p>
            <a:r>
              <a:rPr lang="en-US" dirty="0" smtClean="0"/>
              <a:t>Management</a:t>
            </a:r>
            <a:endParaRPr lang="en-US" dirty="0"/>
          </a:p>
          <a:p>
            <a:r>
              <a:rPr lang="en-US" dirty="0" smtClean="0"/>
              <a:t>Utilities</a:t>
            </a:r>
            <a:endParaRPr lang="en-US" dirty="0"/>
          </a:p>
          <a:p>
            <a:r>
              <a:rPr lang="en-US" dirty="0"/>
              <a:t>Parking Lots</a:t>
            </a:r>
          </a:p>
          <a:p>
            <a:r>
              <a:rPr lang="en-US" dirty="0" smtClean="0"/>
              <a:t>Reserves</a:t>
            </a:r>
            <a:endParaRPr lang="en-US" dirty="0"/>
          </a:p>
        </p:txBody>
      </p:sp>
      <p:sp>
        <p:nvSpPr>
          <p:cNvPr id="4" name="Title 1"/>
          <p:cNvSpPr txBox="1">
            <a:spLocks/>
          </p:cNvSpPr>
          <p:nvPr/>
        </p:nvSpPr>
        <p:spPr>
          <a:xfrm>
            <a:off x="685800" y="698501"/>
            <a:ext cx="7772400" cy="17144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solidFill>
                  <a:srgbClr val="000090"/>
                </a:solidFill>
              </a:rPr>
              <a:t>Have we Controlled Expenses</a:t>
            </a:r>
            <a:endParaRPr lang="en-US" dirty="0">
              <a:solidFill>
                <a:srgbClr val="000090"/>
              </a:solidFill>
            </a:endParaRPr>
          </a:p>
        </p:txBody>
      </p:sp>
      <p:pic>
        <p:nvPicPr>
          <p:cNvPr id="5" name="Picture 4"/>
          <p:cNvPicPr>
            <a:picLocks noChangeAspect="1"/>
          </p:cNvPicPr>
          <p:nvPr/>
        </p:nvPicPr>
        <p:blipFill>
          <a:blip r:embed="rId3"/>
          <a:stretch>
            <a:fillRect/>
          </a:stretch>
        </p:blipFill>
        <p:spPr>
          <a:xfrm>
            <a:off x="7859428" y="5777748"/>
            <a:ext cx="1139257" cy="1080252"/>
          </a:xfrm>
          <a:prstGeom prst="rect">
            <a:avLst/>
          </a:prstGeom>
        </p:spPr>
      </p:pic>
    </p:spTree>
    <p:extLst>
      <p:ext uri="{BB962C8B-B14F-4D97-AF65-F5344CB8AC3E}">
        <p14:creationId xmlns:p14="http://schemas.microsoft.com/office/powerpoint/2010/main" val="3871741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731838"/>
            <a:ext cx="7785100" cy="1477962"/>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Reserves for Replacement</a:t>
            </a:r>
            <a:endParaRPr lang="en-US" dirty="0"/>
          </a:p>
        </p:txBody>
      </p:sp>
      <p:sp>
        <p:nvSpPr>
          <p:cNvPr id="4" name="Title 1"/>
          <p:cNvSpPr txBox="1">
            <a:spLocks/>
          </p:cNvSpPr>
          <p:nvPr/>
        </p:nvSpPr>
        <p:spPr>
          <a:xfrm>
            <a:off x="685800" y="698501"/>
            <a:ext cx="7772400" cy="17144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solidFill>
                  <a:srgbClr val="000090"/>
                </a:solidFill>
              </a:rPr>
              <a:t>Conversion to Value or</a:t>
            </a:r>
          </a:p>
          <a:p>
            <a:r>
              <a:rPr lang="en-US" dirty="0" smtClean="0">
                <a:latin typeface="Times Roman"/>
                <a:cs typeface="Times Roman"/>
              </a:rPr>
              <a:t>Establishing value</a:t>
            </a:r>
            <a:endParaRPr lang="en-US" dirty="0">
              <a:solidFill>
                <a:srgbClr val="000090"/>
              </a:solidFill>
            </a:endParaRPr>
          </a:p>
        </p:txBody>
      </p:sp>
      <p:pic>
        <p:nvPicPr>
          <p:cNvPr id="5" name="Picture 4"/>
          <p:cNvPicPr>
            <a:picLocks noChangeAspect="1"/>
          </p:cNvPicPr>
          <p:nvPr/>
        </p:nvPicPr>
        <p:blipFill>
          <a:blip r:embed="rId3"/>
          <a:stretch>
            <a:fillRect/>
          </a:stretch>
        </p:blipFill>
        <p:spPr>
          <a:xfrm>
            <a:off x="7859428" y="5777748"/>
            <a:ext cx="1139257" cy="1080252"/>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1923095926"/>
              </p:ext>
            </p:extLst>
          </p:nvPr>
        </p:nvGraphicFramePr>
        <p:xfrm>
          <a:off x="457200" y="1958784"/>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5811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solidFill>
                  <a:srgbClr val="000090"/>
                </a:solidFill>
                <a:latin typeface="Times Bold"/>
                <a:cs typeface="Times Bold"/>
              </a:rPr>
              <a:t>Introduction</a:t>
            </a:r>
            <a:endParaRPr lang="en-US" dirty="0">
              <a:solidFill>
                <a:srgbClr val="000090"/>
              </a:solidFill>
              <a:latin typeface="Times Bold"/>
              <a:cs typeface="Times Bold"/>
            </a:endParaRPr>
          </a:p>
        </p:txBody>
      </p:sp>
      <p:sp>
        <p:nvSpPr>
          <p:cNvPr id="4" name="Rectangle 3"/>
          <p:cNvSpPr/>
          <p:nvPr/>
        </p:nvSpPr>
        <p:spPr>
          <a:xfrm>
            <a:off x="457200" y="2300913"/>
            <a:ext cx="8229600" cy="3785652"/>
          </a:xfrm>
          <a:prstGeom prst="rect">
            <a:avLst/>
          </a:prstGeom>
        </p:spPr>
        <p:txBody>
          <a:bodyPr wrap="square">
            <a:spAutoFit/>
          </a:bodyPr>
          <a:lstStyle/>
          <a:p>
            <a:pPr algn="ctr"/>
            <a:endParaRPr lang="en-US" sz="2400" dirty="0" smtClean="0">
              <a:latin typeface="Times"/>
              <a:cs typeface="Times"/>
            </a:endParaRPr>
          </a:p>
          <a:p>
            <a:pPr algn="ctr"/>
            <a:r>
              <a:rPr lang="en-US" sz="2400" dirty="0" smtClean="0">
                <a:latin typeface="Times"/>
                <a:cs typeface="Times"/>
              </a:rPr>
              <a:t>Merriam-Webster defines "Appraisal" as "the act of judging the value, condition, or importance of something”</a:t>
            </a:r>
          </a:p>
          <a:p>
            <a:pPr algn="ctr"/>
            <a:endParaRPr lang="en-US" sz="2400" dirty="0" smtClean="0">
              <a:latin typeface="Times"/>
              <a:cs typeface="Times"/>
            </a:endParaRPr>
          </a:p>
          <a:p>
            <a:r>
              <a:rPr lang="en-US" sz="2400" dirty="0" smtClean="0">
                <a:latin typeface="Times"/>
                <a:cs typeface="Times"/>
              </a:rPr>
              <a:t>The definition or “Valuation”</a:t>
            </a:r>
          </a:p>
          <a:p>
            <a:endParaRPr lang="en-US" sz="2400" dirty="0" smtClean="0">
              <a:latin typeface="Times"/>
              <a:cs typeface="Times"/>
            </a:endParaRPr>
          </a:p>
          <a:p>
            <a:pPr marL="1435100" indent="-911225">
              <a:buFont typeface="Wingdings" charset="2"/>
              <a:buChar char="u"/>
            </a:pPr>
            <a:r>
              <a:rPr lang="en-US" sz="2400" dirty="0" smtClean="0">
                <a:latin typeface="Times"/>
                <a:cs typeface="Times"/>
              </a:rPr>
              <a:t>The act or process of valuing; specifically: appraisal of property</a:t>
            </a:r>
            <a:endParaRPr lang="en-US" sz="2400" dirty="0" smtClean="0">
              <a:latin typeface="Times"/>
              <a:cs typeface="Times"/>
              <a:hlinkClick r:id="rId3"/>
            </a:endParaRPr>
          </a:p>
          <a:p>
            <a:pPr marL="1435100" lvl="1" indent="-911225">
              <a:buFont typeface="Wingdings" charset="2"/>
              <a:buChar char="u"/>
            </a:pPr>
            <a:r>
              <a:rPr lang="en-US" sz="2400" dirty="0" smtClean="0">
                <a:latin typeface="Times"/>
                <a:cs typeface="Times"/>
              </a:rPr>
              <a:t>The estimated or determined market value of a thing </a:t>
            </a:r>
          </a:p>
          <a:p>
            <a:pPr marL="1435100" indent="-911225">
              <a:buFont typeface="Wingdings" charset="2"/>
              <a:buChar char="u"/>
            </a:pPr>
            <a:r>
              <a:rPr lang="en-US" sz="2400" dirty="0" smtClean="0">
                <a:latin typeface="Times"/>
                <a:cs typeface="Times"/>
              </a:rPr>
              <a:t>Judgment or appreciation of worth or character</a:t>
            </a:r>
            <a:endParaRPr lang="en-US" sz="2400" dirty="0">
              <a:latin typeface="Times"/>
              <a:cs typeface="Times"/>
            </a:endParaRPr>
          </a:p>
        </p:txBody>
      </p:sp>
      <p:pic>
        <p:nvPicPr>
          <p:cNvPr id="5" name="Picture 4"/>
          <p:cNvPicPr>
            <a:picLocks noChangeAspect="1"/>
          </p:cNvPicPr>
          <p:nvPr/>
        </p:nvPicPr>
        <p:blipFill>
          <a:blip r:embed="rId4"/>
          <a:stretch>
            <a:fillRect/>
          </a:stretch>
        </p:blipFill>
        <p:spPr>
          <a:xfrm>
            <a:off x="7859428" y="5777748"/>
            <a:ext cx="1139257" cy="1080252"/>
          </a:xfrm>
          <a:prstGeom prst="rect">
            <a:avLst/>
          </a:prstGeom>
        </p:spPr>
      </p:pic>
    </p:spTree>
    <p:extLst>
      <p:ext uri="{BB962C8B-B14F-4D97-AF65-F5344CB8AC3E}">
        <p14:creationId xmlns:p14="http://schemas.microsoft.com/office/powerpoint/2010/main" val="7890543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159" y="836425"/>
            <a:ext cx="7785100" cy="1023758"/>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Reserves for Replacement</a:t>
            </a:r>
            <a:endParaRPr lang="en-US" dirty="0"/>
          </a:p>
        </p:txBody>
      </p:sp>
      <p:sp>
        <p:nvSpPr>
          <p:cNvPr id="4" name="Title 1"/>
          <p:cNvSpPr txBox="1">
            <a:spLocks/>
          </p:cNvSpPr>
          <p:nvPr/>
        </p:nvSpPr>
        <p:spPr>
          <a:xfrm>
            <a:off x="670859" y="145684"/>
            <a:ext cx="7772400" cy="17144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solidFill>
                  <a:srgbClr val="000090"/>
                </a:solidFill>
              </a:rPr>
              <a:t>Conversion to Value or</a:t>
            </a:r>
          </a:p>
          <a:p>
            <a:r>
              <a:rPr lang="en-US" dirty="0" smtClean="0">
                <a:latin typeface="Times Roman"/>
                <a:cs typeface="Times Roman"/>
              </a:rPr>
              <a:t>Establishing value</a:t>
            </a:r>
            <a:endParaRPr lang="en-US" dirty="0">
              <a:solidFill>
                <a:srgbClr val="000090"/>
              </a:solidFill>
            </a:endParaRPr>
          </a:p>
        </p:txBody>
      </p:sp>
      <p:pic>
        <p:nvPicPr>
          <p:cNvPr id="5" name="Picture 4"/>
          <p:cNvPicPr>
            <a:picLocks noChangeAspect="1"/>
          </p:cNvPicPr>
          <p:nvPr/>
        </p:nvPicPr>
        <p:blipFill>
          <a:blip r:embed="rId3"/>
          <a:stretch>
            <a:fillRect/>
          </a:stretch>
        </p:blipFill>
        <p:spPr>
          <a:xfrm>
            <a:off x="7859428" y="5792689"/>
            <a:ext cx="1139257" cy="1080252"/>
          </a:xfrm>
          <a:prstGeom prst="rect">
            <a:avLst/>
          </a:prstGeom>
        </p:spPr>
      </p:pic>
      <p:grpSp>
        <p:nvGrpSpPr>
          <p:cNvPr id="8" name="Group 7"/>
          <p:cNvGrpSpPr/>
          <p:nvPr/>
        </p:nvGrpSpPr>
        <p:grpSpPr>
          <a:xfrm>
            <a:off x="296968" y="2450345"/>
            <a:ext cx="3962102" cy="3950446"/>
            <a:chOff x="4118" y="0"/>
            <a:chExt cx="3962102" cy="4419600"/>
          </a:xfrm>
        </p:grpSpPr>
        <p:sp>
          <p:nvSpPr>
            <p:cNvPr id="27" name="Rounded Rectangle 26"/>
            <p:cNvSpPr/>
            <p:nvPr/>
          </p:nvSpPr>
          <p:spPr>
            <a:xfrm>
              <a:off x="4118" y="0"/>
              <a:ext cx="3962102" cy="4419600"/>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8" name="Rounded Rectangle 4"/>
            <p:cNvSpPr/>
            <p:nvPr/>
          </p:nvSpPr>
          <p:spPr>
            <a:xfrm>
              <a:off x="4118" y="0"/>
              <a:ext cx="3962102" cy="13258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CAPITALIZATION RATE </a:t>
              </a:r>
            </a:p>
            <a:p>
              <a:pPr lvl="0" algn="ctr" defTabSz="1422400">
                <a:lnSpc>
                  <a:spcPct val="90000"/>
                </a:lnSpc>
                <a:spcBef>
                  <a:spcPct val="0"/>
                </a:spcBef>
                <a:spcAft>
                  <a:spcPct val="35000"/>
                </a:spcAft>
              </a:pPr>
              <a:r>
                <a:rPr lang="en-US" sz="3200" kern="1200" dirty="0" smtClean="0"/>
                <a:t>(Unearthed)</a:t>
              </a:r>
              <a:endParaRPr lang="en-US" sz="3200" kern="1200" dirty="0"/>
            </a:p>
          </p:txBody>
        </p:sp>
      </p:grpSp>
      <p:grpSp>
        <p:nvGrpSpPr>
          <p:cNvPr id="9" name="Group 8"/>
          <p:cNvGrpSpPr/>
          <p:nvPr/>
        </p:nvGrpSpPr>
        <p:grpSpPr>
          <a:xfrm>
            <a:off x="693179" y="3718759"/>
            <a:ext cx="3169681" cy="1191113"/>
            <a:chOff x="400329" y="1327174"/>
            <a:chExt cx="3169681" cy="1332569"/>
          </a:xfrm>
        </p:grpSpPr>
        <p:sp>
          <p:nvSpPr>
            <p:cNvPr id="25" name="Rounded Rectangle 24"/>
            <p:cNvSpPr/>
            <p:nvPr/>
          </p:nvSpPr>
          <p:spPr>
            <a:xfrm>
              <a:off x="400329" y="1327174"/>
              <a:ext cx="3169681" cy="1332569"/>
            </a:xfrm>
            <a:prstGeom prst="roundRect">
              <a:avLst>
                <a:gd name="adj" fmla="val 10000"/>
              </a:avLst>
            </a:prstGeom>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sp>
        <p:sp>
          <p:nvSpPr>
            <p:cNvPr id="26" name="Rounded Rectangle 6"/>
            <p:cNvSpPr/>
            <p:nvPr/>
          </p:nvSpPr>
          <p:spPr>
            <a:xfrm>
              <a:off x="439359" y="1366204"/>
              <a:ext cx="3091621" cy="12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 Cap Rate is the mathematical relationship between net operating income and an asset’s value.</a:t>
              </a:r>
              <a:endParaRPr lang="en-US" sz="1400" kern="1200" dirty="0"/>
            </a:p>
          </p:txBody>
        </p:sp>
      </p:grpSp>
      <p:grpSp>
        <p:nvGrpSpPr>
          <p:cNvPr id="10" name="Group 9"/>
          <p:cNvGrpSpPr/>
          <p:nvPr/>
        </p:nvGrpSpPr>
        <p:grpSpPr>
          <a:xfrm>
            <a:off x="693179" y="5032225"/>
            <a:ext cx="3169681" cy="1191113"/>
            <a:chOff x="400329" y="2864755"/>
            <a:chExt cx="3169681" cy="1332569"/>
          </a:xfrm>
        </p:grpSpPr>
        <p:sp>
          <p:nvSpPr>
            <p:cNvPr id="23" name="Rounded Rectangle 22"/>
            <p:cNvSpPr/>
            <p:nvPr/>
          </p:nvSpPr>
          <p:spPr>
            <a:xfrm>
              <a:off x="400329" y="2864755"/>
              <a:ext cx="3169681" cy="1332569"/>
            </a:xfrm>
            <a:prstGeom prst="roundRect">
              <a:avLst>
                <a:gd name="adj" fmla="val 10000"/>
              </a:avLst>
            </a:prstGeom>
          </p:spPr>
          <p:style>
            <a:lnRef idx="0">
              <a:schemeClr val="lt1">
                <a:hueOff val="0"/>
                <a:satOff val="0"/>
                <a:lumOff val="0"/>
                <a:alphaOff val="0"/>
              </a:schemeClr>
            </a:lnRef>
            <a:fillRef idx="3">
              <a:schemeClr val="accent1">
                <a:shade val="80000"/>
                <a:hueOff val="-7753"/>
                <a:satOff val="96"/>
                <a:lumOff val="5161"/>
                <a:alphaOff val="0"/>
              </a:schemeClr>
            </a:fillRef>
            <a:effectRef idx="3">
              <a:schemeClr val="accent1">
                <a:shade val="80000"/>
                <a:hueOff val="-7753"/>
                <a:satOff val="96"/>
                <a:lumOff val="5161"/>
                <a:alphaOff val="0"/>
              </a:schemeClr>
            </a:effectRef>
            <a:fontRef idx="minor">
              <a:schemeClr val="lt1"/>
            </a:fontRef>
          </p:style>
        </p:sp>
        <p:sp>
          <p:nvSpPr>
            <p:cNvPr id="24" name="Rounded Rectangle 8"/>
            <p:cNvSpPr/>
            <p:nvPr/>
          </p:nvSpPr>
          <p:spPr>
            <a:xfrm>
              <a:off x="439359" y="2903785"/>
              <a:ext cx="3091621" cy="12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solidFill>
                    <a:srgbClr val="660066"/>
                  </a:solidFill>
                </a:rPr>
                <a:t>Assumed to be commonly extracted from transactions of buyers and sellers competing in a marketplace.</a:t>
              </a:r>
              <a:endParaRPr lang="en-US" sz="1400" kern="1200" dirty="0">
                <a:solidFill>
                  <a:srgbClr val="660066"/>
                </a:solidFill>
              </a:endParaRPr>
            </a:p>
          </p:txBody>
        </p:sp>
      </p:grpSp>
      <p:grpSp>
        <p:nvGrpSpPr>
          <p:cNvPr id="11" name="Group 10"/>
          <p:cNvGrpSpPr/>
          <p:nvPr/>
        </p:nvGrpSpPr>
        <p:grpSpPr>
          <a:xfrm>
            <a:off x="4556228" y="1987174"/>
            <a:ext cx="3962102" cy="3950446"/>
            <a:chOff x="4263378" y="0"/>
            <a:chExt cx="3962102" cy="4419600"/>
          </a:xfrm>
        </p:grpSpPr>
        <p:sp>
          <p:nvSpPr>
            <p:cNvPr id="21" name="Rounded Rectangle 20"/>
            <p:cNvSpPr/>
            <p:nvPr/>
          </p:nvSpPr>
          <p:spPr>
            <a:xfrm>
              <a:off x="4263378" y="0"/>
              <a:ext cx="3962102" cy="4419600"/>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22" name="Rounded Rectangle 10"/>
            <p:cNvSpPr/>
            <p:nvPr/>
          </p:nvSpPr>
          <p:spPr>
            <a:xfrm>
              <a:off x="4263378" y="0"/>
              <a:ext cx="3962102" cy="13258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Components</a:t>
              </a:r>
              <a:endParaRPr lang="en-US" sz="3200" kern="1200" dirty="0"/>
            </a:p>
          </p:txBody>
        </p:sp>
      </p:grpSp>
      <p:grpSp>
        <p:nvGrpSpPr>
          <p:cNvPr id="12" name="Group 11"/>
          <p:cNvGrpSpPr/>
          <p:nvPr/>
        </p:nvGrpSpPr>
        <p:grpSpPr>
          <a:xfrm>
            <a:off x="4952439" y="2769097"/>
            <a:ext cx="3169681" cy="664652"/>
            <a:chOff x="4659589" y="1493633"/>
            <a:chExt cx="3169681" cy="743585"/>
          </a:xfrm>
        </p:grpSpPr>
        <p:sp>
          <p:nvSpPr>
            <p:cNvPr id="19" name="Rounded Rectangle 18"/>
            <p:cNvSpPr/>
            <p:nvPr/>
          </p:nvSpPr>
          <p:spPr>
            <a:xfrm>
              <a:off x="4659589" y="1493633"/>
              <a:ext cx="3169681" cy="697144"/>
            </a:xfrm>
            <a:prstGeom prst="roundRect">
              <a:avLst>
                <a:gd name="adj" fmla="val 10000"/>
              </a:avLst>
            </a:prstGeom>
          </p:spPr>
          <p:style>
            <a:lnRef idx="0">
              <a:schemeClr val="lt1">
                <a:hueOff val="0"/>
                <a:satOff val="0"/>
                <a:lumOff val="0"/>
                <a:alphaOff val="0"/>
              </a:schemeClr>
            </a:lnRef>
            <a:fillRef idx="3">
              <a:schemeClr val="accent1">
                <a:shade val="80000"/>
                <a:hueOff val="-15506"/>
                <a:satOff val="191"/>
                <a:lumOff val="10323"/>
                <a:alphaOff val="0"/>
              </a:schemeClr>
            </a:fillRef>
            <a:effectRef idx="3">
              <a:schemeClr val="accent1">
                <a:shade val="80000"/>
                <a:hueOff val="-15506"/>
                <a:satOff val="191"/>
                <a:lumOff val="10323"/>
                <a:alphaOff val="0"/>
              </a:schemeClr>
            </a:effectRef>
            <a:fontRef idx="minor">
              <a:schemeClr val="lt1"/>
            </a:fontRef>
          </p:style>
        </p:sp>
        <p:sp>
          <p:nvSpPr>
            <p:cNvPr id="20" name="Rounded Rectangle 12"/>
            <p:cNvSpPr/>
            <p:nvPr/>
          </p:nvSpPr>
          <p:spPr>
            <a:xfrm>
              <a:off x="4680008" y="1580911"/>
              <a:ext cx="3128843" cy="6563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90"/>
                  </a:solidFill>
                </a:rPr>
                <a:t>Interest Rate - Risk - Liquidity – Appreciation.</a:t>
              </a:r>
              <a:endParaRPr lang="en-US" sz="1400" kern="1200" dirty="0">
                <a:solidFill>
                  <a:srgbClr val="000090"/>
                </a:solidFill>
              </a:endParaRPr>
            </a:p>
          </p:txBody>
        </p:sp>
      </p:grpSp>
      <p:grpSp>
        <p:nvGrpSpPr>
          <p:cNvPr id="13" name="Group 12"/>
          <p:cNvGrpSpPr/>
          <p:nvPr/>
        </p:nvGrpSpPr>
        <p:grpSpPr>
          <a:xfrm>
            <a:off x="5085502" y="3603649"/>
            <a:ext cx="2903555" cy="1128700"/>
            <a:chOff x="4792652" y="2130877"/>
            <a:chExt cx="2903555" cy="1262744"/>
          </a:xfrm>
        </p:grpSpPr>
        <p:sp>
          <p:nvSpPr>
            <p:cNvPr id="17" name="Rounded Rectangle 16"/>
            <p:cNvSpPr/>
            <p:nvPr/>
          </p:nvSpPr>
          <p:spPr>
            <a:xfrm>
              <a:off x="4792652" y="2130877"/>
              <a:ext cx="2903555" cy="1262744"/>
            </a:xfrm>
            <a:prstGeom prst="roundRect">
              <a:avLst>
                <a:gd name="adj" fmla="val 10000"/>
              </a:avLst>
            </a:prstGeom>
            <a:blipFill rotWithShape="0">
              <a:blip r:embed="rId4"/>
              <a:stretch>
                <a:fillRect/>
              </a:stretch>
            </a:blipFill>
          </p:spPr>
          <p:style>
            <a:lnRef idx="0">
              <a:schemeClr val="lt1">
                <a:hueOff val="0"/>
                <a:satOff val="0"/>
                <a:lumOff val="0"/>
                <a:alphaOff val="0"/>
              </a:schemeClr>
            </a:lnRef>
            <a:fillRef idx="3">
              <a:scrgbClr r="0" g="0" b="0"/>
            </a:fillRef>
            <a:effectRef idx="3">
              <a:schemeClr val="accent1">
                <a:shade val="80000"/>
                <a:hueOff val="-23259"/>
                <a:satOff val="287"/>
                <a:lumOff val="15484"/>
                <a:alphaOff val="0"/>
              </a:schemeClr>
            </a:effectRef>
            <a:fontRef idx="minor">
              <a:schemeClr val="lt1"/>
            </a:fontRef>
          </p:style>
        </p:sp>
        <p:sp>
          <p:nvSpPr>
            <p:cNvPr id="18" name="Rounded Rectangle 14"/>
            <p:cNvSpPr/>
            <p:nvPr/>
          </p:nvSpPr>
          <p:spPr>
            <a:xfrm>
              <a:off x="4829637" y="2167862"/>
              <a:ext cx="2829585" cy="1188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en-US" sz="1400" kern="1200" dirty="0"/>
            </a:p>
          </p:txBody>
        </p:sp>
      </p:grpSp>
      <p:grpSp>
        <p:nvGrpSpPr>
          <p:cNvPr id="14" name="Group 13"/>
          <p:cNvGrpSpPr/>
          <p:nvPr/>
        </p:nvGrpSpPr>
        <p:grpSpPr>
          <a:xfrm>
            <a:off x="4952439" y="4913607"/>
            <a:ext cx="3169681" cy="623140"/>
            <a:chOff x="4659589" y="3500875"/>
            <a:chExt cx="3169681" cy="697144"/>
          </a:xfrm>
        </p:grpSpPr>
        <p:sp>
          <p:nvSpPr>
            <p:cNvPr id="15" name="Rounded Rectangle 14"/>
            <p:cNvSpPr/>
            <p:nvPr/>
          </p:nvSpPr>
          <p:spPr>
            <a:xfrm>
              <a:off x="4659589" y="3500875"/>
              <a:ext cx="3169681" cy="697144"/>
            </a:xfrm>
            <a:prstGeom prst="roundRect">
              <a:avLst>
                <a:gd name="adj" fmla="val 10000"/>
              </a:avLst>
            </a:prstGeom>
          </p:spPr>
          <p:style>
            <a:lnRef idx="0">
              <a:schemeClr val="lt1">
                <a:hueOff val="0"/>
                <a:satOff val="0"/>
                <a:lumOff val="0"/>
                <a:alphaOff val="0"/>
              </a:schemeClr>
            </a:lnRef>
            <a:fillRef idx="3">
              <a:schemeClr val="accent1">
                <a:shade val="80000"/>
                <a:hueOff val="-31013"/>
                <a:satOff val="383"/>
                <a:lumOff val="20646"/>
                <a:alphaOff val="0"/>
              </a:schemeClr>
            </a:fillRef>
            <a:effectRef idx="3">
              <a:schemeClr val="accent1">
                <a:shade val="80000"/>
                <a:hueOff val="-31013"/>
                <a:satOff val="383"/>
                <a:lumOff val="20646"/>
                <a:alphaOff val="0"/>
              </a:schemeClr>
            </a:effectRef>
            <a:fontRef idx="minor">
              <a:schemeClr val="lt1"/>
            </a:fontRef>
          </p:style>
        </p:sp>
        <p:sp>
          <p:nvSpPr>
            <p:cNvPr id="16" name="Rounded Rectangle 16"/>
            <p:cNvSpPr/>
            <p:nvPr/>
          </p:nvSpPr>
          <p:spPr>
            <a:xfrm>
              <a:off x="4680008" y="3521294"/>
              <a:ext cx="3128843" cy="656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FF"/>
                  </a:solidFill>
                </a:rPr>
                <a:t>Sources of Rate Data     PWC    RE Investor Survey     RealtyRates.com          Valuation Insights and Perspectives</a:t>
              </a:r>
              <a:endParaRPr lang="en-US" sz="1400" kern="1200" dirty="0">
                <a:solidFill>
                  <a:srgbClr val="0000FF"/>
                </a:solidFill>
              </a:endParaRPr>
            </a:p>
          </p:txBody>
        </p:sp>
      </p:grpSp>
    </p:spTree>
    <p:extLst>
      <p:ext uri="{BB962C8B-B14F-4D97-AF65-F5344CB8AC3E}">
        <p14:creationId xmlns:p14="http://schemas.microsoft.com/office/powerpoint/2010/main" val="301495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731838"/>
            <a:ext cx="7785100" cy="1477962"/>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Reserves for Replacement</a:t>
            </a:r>
            <a:endParaRPr lang="en-US" dirty="0"/>
          </a:p>
        </p:txBody>
      </p:sp>
      <p:sp>
        <p:nvSpPr>
          <p:cNvPr id="4" name="Title 1"/>
          <p:cNvSpPr txBox="1">
            <a:spLocks/>
          </p:cNvSpPr>
          <p:nvPr/>
        </p:nvSpPr>
        <p:spPr>
          <a:xfrm>
            <a:off x="685800" y="698501"/>
            <a:ext cx="7772400" cy="17144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solidFill>
                  <a:srgbClr val="000090"/>
                </a:solidFill>
              </a:rPr>
              <a:t>Sales Comparison Approach</a:t>
            </a:r>
            <a:endParaRPr lang="en-US" dirty="0">
              <a:solidFill>
                <a:srgbClr val="000090"/>
              </a:solidFill>
            </a:endParaRPr>
          </a:p>
        </p:txBody>
      </p:sp>
      <p:pic>
        <p:nvPicPr>
          <p:cNvPr id="5" name="Picture 4"/>
          <p:cNvPicPr>
            <a:picLocks noChangeAspect="1"/>
          </p:cNvPicPr>
          <p:nvPr/>
        </p:nvPicPr>
        <p:blipFill>
          <a:blip r:embed="rId3"/>
          <a:stretch>
            <a:fillRect/>
          </a:stretch>
        </p:blipFill>
        <p:spPr>
          <a:xfrm>
            <a:off x="7859428" y="5777748"/>
            <a:ext cx="1139257" cy="1080252"/>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3434088961"/>
              </p:ext>
            </p:extLst>
          </p:nvPr>
        </p:nvGraphicFramePr>
        <p:xfrm>
          <a:off x="378013" y="2575858"/>
          <a:ext cx="3402106" cy="3931920"/>
        </p:xfrm>
        <a:graphic>
          <a:graphicData uri="http://schemas.openxmlformats.org/drawingml/2006/table">
            <a:tbl>
              <a:tblPr firstRow="1" bandRow="1">
                <a:tableStyleId>{5C22544A-7EE6-4342-B048-85BDC9FD1C3A}</a:tableStyleId>
              </a:tblPr>
              <a:tblGrid>
                <a:gridCol w="3402106"/>
              </a:tblGrid>
              <a:tr h="2138083">
                <a:tc>
                  <a:txBody>
                    <a:bodyPr/>
                    <a:lstStyle/>
                    <a:p>
                      <a:r>
                        <a:rPr lang="en-US" b="1" dirty="0" smtClean="0"/>
                        <a:t>GSO (GROSS SELL OUT)</a:t>
                      </a:r>
                    </a:p>
                    <a:p>
                      <a:pPr marL="285750" indent="-285750">
                        <a:buFont typeface="Arial"/>
                        <a:buChar char="•"/>
                      </a:pPr>
                      <a:r>
                        <a:rPr lang="en-US" dirty="0" smtClean="0"/>
                        <a:t>Considers the individual sale of each unit to different buyers.</a:t>
                      </a:r>
                    </a:p>
                    <a:p>
                      <a:pPr marL="285750" indent="-285750">
                        <a:buFont typeface="Arial"/>
                        <a:buChar char="•"/>
                      </a:pPr>
                      <a:r>
                        <a:rPr lang="en-US" dirty="0" smtClean="0"/>
                        <a:t>Typically uses Sales of Comparable Individual Units from several surrounding Cooperative improvements</a:t>
                      </a:r>
                    </a:p>
                    <a:p>
                      <a:pPr marL="285750" indent="-285750">
                        <a:buFont typeface="Arial"/>
                        <a:buChar char="•"/>
                      </a:pPr>
                      <a:r>
                        <a:rPr lang="en-US" dirty="0" smtClean="0"/>
                        <a:t>Can include tens to hundreds of sale prices (Observations) over a time period.</a:t>
                      </a:r>
                    </a:p>
                    <a:p>
                      <a:pPr marL="285750" indent="-285750">
                        <a:buFont typeface="Arial"/>
                        <a:buChar char="•"/>
                      </a:pPr>
                      <a:r>
                        <a:rPr lang="en-US" dirty="0" smtClean="0"/>
                        <a:t>Adjustments for differences in units are difficult to measure.</a:t>
                      </a:r>
                    </a:p>
                    <a:p>
                      <a:endParaRPr lang="en-US" dirty="0"/>
                    </a:p>
                  </a:txBody>
                  <a:tcPr/>
                </a:tc>
              </a:tr>
            </a:tbl>
          </a:graphicData>
        </a:graphic>
      </p:graphicFrame>
      <p:graphicFrame>
        <p:nvGraphicFramePr>
          <p:cNvPr id="8" name="Content Placeholder 6"/>
          <p:cNvGraphicFramePr>
            <a:graphicFrameLocks noGrp="1"/>
          </p:cNvGraphicFramePr>
          <p:nvPr>
            <p:ph idx="1"/>
            <p:extLst>
              <p:ext uri="{D42A27DB-BD31-4B8C-83A1-F6EECF244321}">
                <p14:modId xmlns:p14="http://schemas.microsoft.com/office/powerpoint/2010/main" val="3382799404"/>
              </p:ext>
            </p:extLst>
          </p:nvPr>
        </p:nvGraphicFramePr>
        <p:xfrm>
          <a:off x="3974357" y="2608124"/>
          <a:ext cx="4766232" cy="3108960"/>
        </p:xfrm>
        <a:graphic>
          <a:graphicData uri="http://schemas.openxmlformats.org/drawingml/2006/table">
            <a:tbl>
              <a:tblPr firstRow="1" bandRow="1">
                <a:tableStyleId>{5C22544A-7EE6-4342-B048-85BDC9FD1C3A}</a:tableStyleId>
              </a:tblPr>
              <a:tblGrid>
                <a:gridCol w="4766232"/>
              </a:tblGrid>
              <a:tr h="2959847">
                <a:tc>
                  <a:txBody>
                    <a:bodyPr/>
                    <a:lstStyle/>
                    <a:p>
                      <a:r>
                        <a:rPr lang="en-US" b="1" dirty="0" smtClean="0"/>
                        <a:t>BULK SALE</a:t>
                      </a:r>
                    </a:p>
                    <a:p>
                      <a:pPr marL="285750" indent="-285750">
                        <a:buFont typeface="Arial"/>
                        <a:buChar char="•"/>
                      </a:pPr>
                      <a:r>
                        <a:rPr lang="en-US" dirty="0" smtClean="0"/>
                        <a:t>Considers the sale of the sum of all the units at once to one buyer.</a:t>
                      </a:r>
                    </a:p>
                    <a:p>
                      <a:pPr marL="285750" indent="-285750">
                        <a:buFont typeface="Arial"/>
                        <a:buChar char="•"/>
                      </a:pPr>
                      <a:r>
                        <a:rPr lang="en-US" dirty="0" smtClean="0"/>
                        <a:t>Typically uses apartment developments as comparables.</a:t>
                      </a:r>
                    </a:p>
                    <a:p>
                      <a:pPr marL="285750" indent="-285750">
                        <a:buFont typeface="Arial"/>
                        <a:buChar char="•"/>
                      </a:pPr>
                      <a:r>
                        <a:rPr lang="en-US" dirty="0" smtClean="0"/>
                        <a:t>Typically generates a lower value than the GSO approach.</a:t>
                      </a:r>
                    </a:p>
                    <a:p>
                      <a:pPr marL="285750" indent="-285750">
                        <a:buFont typeface="Arial"/>
                        <a:buChar char="•"/>
                      </a:pPr>
                      <a:r>
                        <a:rPr lang="en-US" dirty="0" smtClean="0"/>
                        <a:t>Uses Sales of Whole Developments</a:t>
                      </a:r>
                    </a:p>
                    <a:p>
                      <a:pPr marL="285750" indent="-285750">
                        <a:buFont typeface="Arial"/>
                        <a:buChar char="•"/>
                      </a:pPr>
                      <a:r>
                        <a:rPr lang="en-US" dirty="0" smtClean="0"/>
                        <a:t>Usually includes Five to Six Comparable Sales</a:t>
                      </a:r>
                    </a:p>
                    <a:p>
                      <a:pPr marL="285750" indent="-285750">
                        <a:buFont typeface="Arial"/>
                        <a:buChar char="•"/>
                      </a:pPr>
                      <a:r>
                        <a:rPr lang="en-US" dirty="0" smtClean="0"/>
                        <a:t>Adjustments are easier to measure based on whole building</a:t>
                      </a:r>
                      <a:endParaRPr lang="en-US" dirty="0"/>
                    </a:p>
                  </a:txBody>
                  <a:tcPr/>
                </a:tc>
              </a:tr>
            </a:tbl>
          </a:graphicData>
        </a:graphic>
      </p:graphicFrame>
    </p:spTree>
    <p:extLst>
      <p:ext uri="{BB962C8B-B14F-4D97-AF65-F5344CB8AC3E}">
        <p14:creationId xmlns:p14="http://schemas.microsoft.com/office/powerpoint/2010/main" val="24801726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731838"/>
            <a:ext cx="7785100" cy="1477962"/>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Reserves for Replacement</a:t>
            </a:r>
            <a:endParaRPr lang="en-US" dirty="0"/>
          </a:p>
        </p:txBody>
      </p:sp>
      <p:sp>
        <p:nvSpPr>
          <p:cNvPr id="4" name="Title 1"/>
          <p:cNvSpPr txBox="1">
            <a:spLocks/>
          </p:cNvSpPr>
          <p:nvPr/>
        </p:nvSpPr>
        <p:spPr>
          <a:xfrm>
            <a:off x="685800" y="698501"/>
            <a:ext cx="7772400" cy="17144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Times Bold"/>
                <a:cs typeface="Times Bold"/>
              </a:rPr>
              <a:t>Financing/Financial Management and Its </a:t>
            </a:r>
            <a:r>
              <a:rPr lang="en-US" dirty="0" smtClean="0">
                <a:latin typeface="Times Bold"/>
                <a:cs typeface="Times Bold"/>
              </a:rPr>
              <a:t>Effects</a:t>
            </a:r>
            <a:endParaRPr lang="en-US" dirty="0">
              <a:solidFill>
                <a:srgbClr val="000090"/>
              </a:solidFill>
            </a:endParaRPr>
          </a:p>
        </p:txBody>
      </p:sp>
      <p:pic>
        <p:nvPicPr>
          <p:cNvPr id="5" name="Picture 4"/>
          <p:cNvPicPr>
            <a:picLocks noChangeAspect="1"/>
          </p:cNvPicPr>
          <p:nvPr/>
        </p:nvPicPr>
        <p:blipFill>
          <a:blip r:embed="rId3"/>
          <a:stretch>
            <a:fillRect/>
          </a:stretch>
        </p:blipFill>
        <p:spPr>
          <a:xfrm>
            <a:off x="7859428" y="5777748"/>
            <a:ext cx="1139257" cy="1080252"/>
          </a:xfrm>
          <a:prstGeom prst="rect">
            <a:avLst/>
          </a:prstGeom>
        </p:spPr>
      </p:pic>
      <p:sp>
        <p:nvSpPr>
          <p:cNvPr id="9" name="TextBox 8"/>
          <p:cNvSpPr txBox="1"/>
          <p:nvPr/>
        </p:nvSpPr>
        <p:spPr>
          <a:xfrm>
            <a:off x="643440" y="2680334"/>
            <a:ext cx="7808136" cy="1077218"/>
          </a:xfrm>
          <a:prstGeom prst="rect">
            <a:avLst/>
          </a:prstGeom>
          <a:noFill/>
        </p:spPr>
        <p:txBody>
          <a:bodyPr wrap="square" rtlCol="0">
            <a:spAutoFit/>
          </a:bodyPr>
          <a:lstStyle/>
          <a:p>
            <a:pPr algn="ctr"/>
            <a:r>
              <a:rPr lang="en-US" sz="3200" dirty="0" smtClean="0">
                <a:latin typeface="Times Bold"/>
                <a:cs typeface="Times Bold"/>
              </a:rPr>
              <a:t>Thank you for participating in this presentation </a:t>
            </a:r>
            <a:endParaRPr lang="en-US" sz="3200" dirty="0">
              <a:latin typeface="Times Bold"/>
              <a:cs typeface="Times Bold"/>
            </a:endParaRPr>
          </a:p>
        </p:txBody>
      </p:sp>
      <p:pic>
        <p:nvPicPr>
          <p:cNvPr id="6" name="Picture 5" descr="Screen Shot 2019-10-14 at 5.36.1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3385" y="4219412"/>
            <a:ext cx="5575300" cy="1562100"/>
          </a:xfrm>
          <a:prstGeom prst="rect">
            <a:avLst/>
          </a:prstGeom>
        </p:spPr>
      </p:pic>
      <p:pic>
        <p:nvPicPr>
          <p:cNvPr id="7" name="Picture 6" descr="Screen Shot 2019-10-14 at 5.37.2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208" y="3702745"/>
            <a:ext cx="2616200" cy="2336800"/>
          </a:xfrm>
          <a:prstGeom prst="rect">
            <a:avLst/>
          </a:prstGeom>
        </p:spPr>
      </p:pic>
    </p:spTree>
    <p:extLst>
      <p:ext uri="{BB962C8B-B14F-4D97-AF65-F5344CB8AC3E}">
        <p14:creationId xmlns:p14="http://schemas.microsoft.com/office/powerpoint/2010/main" val="3626023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solidFill>
                  <a:srgbClr val="000090"/>
                </a:solidFill>
                <a:latin typeface="Times Bold"/>
                <a:cs typeface="Times Bold"/>
              </a:rPr>
              <a:t>Question</a:t>
            </a:r>
            <a:endParaRPr lang="en-US" dirty="0">
              <a:solidFill>
                <a:srgbClr val="000090"/>
              </a:solidFill>
              <a:latin typeface="Times Bold"/>
              <a:cs typeface="Times Bold"/>
            </a:endParaRPr>
          </a:p>
        </p:txBody>
      </p:sp>
      <p:sp>
        <p:nvSpPr>
          <p:cNvPr id="4" name="Rectangle 3"/>
          <p:cNvSpPr/>
          <p:nvPr/>
        </p:nvSpPr>
        <p:spPr>
          <a:xfrm>
            <a:off x="457200" y="2695222"/>
            <a:ext cx="8376356" cy="2800767"/>
          </a:xfrm>
          <a:prstGeom prst="rect">
            <a:avLst/>
          </a:prstGeom>
        </p:spPr>
        <p:txBody>
          <a:bodyPr wrap="square">
            <a:spAutoFit/>
          </a:bodyPr>
          <a:lstStyle/>
          <a:p>
            <a:pPr algn="ctr">
              <a:spcBef>
                <a:spcPts val="0"/>
              </a:spcBef>
            </a:pPr>
            <a:r>
              <a:rPr lang="en-US" sz="2800" b="1" dirty="0" smtClean="0">
                <a:latin typeface="Times Roman"/>
                <a:cs typeface="Times Roman"/>
              </a:rPr>
              <a:t>Let’s find out who’s here</a:t>
            </a:r>
            <a:r>
              <a:rPr lang="mr-IN" sz="2800" b="1" dirty="0" smtClean="0">
                <a:latin typeface="Times Roman"/>
                <a:cs typeface="Times Roman"/>
              </a:rPr>
              <a:t>…</a:t>
            </a:r>
            <a:endParaRPr lang="en-US" sz="2800" b="1" dirty="0" smtClean="0">
              <a:latin typeface="Times Roman"/>
              <a:cs typeface="Times Roman"/>
            </a:endParaRPr>
          </a:p>
          <a:p>
            <a:pPr algn="ctr">
              <a:spcBef>
                <a:spcPts val="0"/>
              </a:spcBef>
            </a:pPr>
            <a:endParaRPr lang="en-US" sz="2800" b="1" dirty="0" smtClean="0">
              <a:latin typeface="Times Roman"/>
              <a:cs typeface="Times Roman"/>
            </a:endParaRPr>
          </a:p>
          <a:p>
            <a:pPr>
              <a:spcBef>
                <a:spcPts val="0"/>
              </a:spcBef>
            </a:pPr>
            <a:r>
              <a:rPr lang="en-US" sz="2400" dirty="0" smtClean="0">
                <a:latin typeface="Times Roman"/>
                <a:cs typeface="Times Roman"/>
              </a:rPr>
              <a:t>Who </a:t>
            </a:r>
            <a:r>
              <a:rPr lang="en-US" sz="2400" dirty="0" smtClean="0">
                <a:latin typeface="Times Roman"/>
                <a:cs typeface="Times Roman"/>
              </a:rPr>
              <a:t>thinks they potentially represent the  </a:t>
            </a:r>
            <a:r>
              <a:rPr lang="en-US" sz="2400" dirty="0" smtClean="0">
                <a:latin typeface="Times Roman"/>
                <a:cs typeface="Times Roman"/>
              </a:rPr>
              <a:t>oldest building</a:t>
            </a:r>
            <a:r>
              <a:rPr lang="en-US" sz="2400" dirty="0">
                <a:latin typeface="Times Roman"/>
                <a:cs typeface="Times Roman"/>
              </a:rPr>
              <a:t>?</a:t>
            </a:r>
            <a:endParaRPr lang="en-US" sz="2400" dirty="0" smtClean="0">
              <a:latin typeface="Times Roman"/>
              <a:cs typeface="Times Roman"/>
            </a:endParaRPr>
          </a:p>
          <a:p>
            <a:pPr>
              <a:spcBef>
                <a:spcPts val="0"/>
              </a:spcBef>
            </a:pPr>
            <a:r>
              <a:rPr lang="en-US" sz="2400" dirty="0" smtClean="0">
                <a:latin typeface="Times Roman"/>
                <a:cs typeface="Times Roman"/>
              </a:rPr>
              <a:t>What about the the </a:t>
            </a:r>
            <a:r>
              <a:rPr lang="en-US" sz="2400" dirty="0" smtClean="0">
                <a:latin typeface="Times Roman"/>
                <a:cs typeface="Times Roman"/>
              </a:rPr>
              <a:t>newest building</a:t>
            </a:r>
            <a:r>
              <a:rPr lang="en-US" sz="2400" dirty="0">
                <a:latin typeface="Times Roman"/>
                <a:cs typeface="Times Roman"/>
              </a:rPr>
              <a:t>?</a:t>
            </a:r>
          </a:p>
          <a:p>
            <a:pPr>
              <a:spcBef>
                <a:spcPts val="0"/>
              </a:spcBef>
            </a:pPr>
            <a:r>
              <a:rPr lang="en-US" sz="2400" dirty="0" smtClean="0">
                <a:latin typeface="Times Roman"/>
                <a:cs typeface="Times Roman"/>
              </a:rPr>
              <a:t>How about the smallest or largest number of units?</a:t>
            </a:r>
          </a:p>
          <a:p>
            <a:pPr>
              <a:spcBef>
                <a:spcPts val="0"/>
              </a:spcBef>
            </a:pPr>
            <a:r>
              <a:rPr lang="en-US" sz="2400" dirty="0" smtClean="0">
                <a:latin typeface="Times Roman"/>
                <a:cs typeface="Times Roman"/>
              </a:rPr>
              <a:t>How many of you here are board members or represent management?</a:t>
            </a:r>
            <a:endParaRPr lang="en-US" sz="2400" dirty="0">
              <a:latin typeface="Times Roman"/>
              <a:cs typeface="Times Roman"/>
            </a:endParaRPr>
          </a:p>
        </p:txBody>
      </p:sp>
      <p:pic>
        <p:nvPicPr>
          <p:cNvPr id="5" name="Picture 4"/>
          <p:cNvPicPr>
            <a:picLocks noChangeAspect="1"/>
          </p:cNvPicPr>
          <p:nvPr/>
        </p:nvPicPr>
        <p:blipFill>
          <a:blip r:embed="rId3"/>
          <a:stretch>
            <a:fillRect/>
          </a:stretch>
        </p:blipFill>
        <p:spPr>
          <a:xfrm>
            <a:off x="7859428" y="5777748"/>
            <a:ext cx="1139257" cy="1080252"/>
          </a:xfrm>
          <a:prstGeom prst="rect">
            <a:avLst/>
          </a:prstGeom>
        </p:spPr>
      </p:pic>
    </p:spTree>
    <p:extLst>
      <p:ext uri="{BB962C8B-B14F-4D97-AF65-F5344CB8AC3E}">
        <p14:creationId xmlns:p14="http://schemas.microsoft.com/office/powerpoint/2010/main" val="1975949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solidFill>
                  <a:srgbClr val="000090"/>
                </a:solidFill>
                <a:latin typeface="Times Bold"/>
                <a:cs typeface="Times Bold"/>
              </a:rPr>
              <a:t>Question</a:t>
            </a:r>
            <a:endParaRPr lang="en-US" dirty="0">
              <a:solidFill>
                <a:srgbClr val="000090"/>
              </a:solidFill>
              <a:latin typeface="Times Bold"/>
              <a:cs typeface="Times Bold"/>
            </a:endParaRPr>
          </a:p>
        </p:txBody>
      </p:sp>
      <p:sp>
        <p:nvSpPr>
          <p:cNvPr id="4" name="Rectangle 3"/>
          <p:cNvSpPr/>
          <p:nvPr/>
        </p:nvSpPr>
        <p:spPr>
          <a:xfrm>
            <a:off x="546100" y="3037262"/>
            <a:ext cx="8026724" cy="2862322"/>
          </a:xfrm>
          <a:prstGeom prst="rect">
            <a:avLst/>
          </a:prstGeom>
        </p:spPr>
        <p:txBody>
          <a:bodyPr wrap="square">
            <a:spAutoFit/>
          </a:bodyPr>
          <a:lstStyle/>
          <a:p>
            <a:pPr algn="ctr">
              <a:spcBef>
                <a:spcPts val="0"/>
              </a:spcBef>
            </a:pPr>
            <a:r>
              <a:rPr lang="en-US" sz="2800" b="1" dirty="0" smtClean="0">
                <a:latin typeface="Times Roman"/>
                <a:cs typeface="Times Roman"/>
              </a:rPr>
              <a:t>It would be nice to know a little bit more about who’s here. .</a:t>
            </a:r>
          </a:p>
          <a:p>
            <a:pPr algn="ctr">
              <a:spcBef>
                <a:spcPts val="0"/>
              </a:spcBef>
            </a:pPr>
            <a:endParaRPr lang="en-US" sz="2800" b="1" dirty="0" smtClean="0">
              <a:latin typeface="Times Roman"/>
              <a:cs typeface="Times Roman"/>
            </a:endParaRPr>
          </a:p>
          <a:p>
            <a:pPr>
              <a:spcBef>
                <a:spcPts val="0"/>
              </a:spcBef>
            </a:pPr>
            <a:r>
              <a:rPr lang="en-US" sz="2400" dirty="0">
                <a:latin typeface="Times Roman"/>
                <a:cs typeface="Times Roman"/>
              </a:rPr>
              <a:t>W</a:t>
            </a:r>
            <a:r>
              <a:rPr lang="en-US" sz="2400" dirty="0" smtClean="0">
                <a:latin typeface="Times Roman"/>
                <a:cs typeface="Times Roman"/>
              </a:rPr>
              <a:t>hat part the part of the country are you from?</a:t>
            </a:r>
          </a:p>
          <a:p>
            <a:pPr>
              <a:spcBef>
                <a:spcPts val="0"/>
              </a:spcBef>
            </a:pPr>
            <a:r>
              <a:rPr lang="en-US" sz="2400" dirty="0" smtClean="0">
                <a:latin typeface="Times Roman"/>
                <a:cs typeface="Times Roman"/>
              </a:rPr>
              <a:t> What can you tell me about your buildings and potential concerns you have about your buildings?</a:t>
            </a:r>
          </a:p>
          <a:p>
            <a:pPr>
              <a:spcBef>
                <a:spcPts val="0"/>
              </a:spcBef>
            </a:pPr>
            <a:r>
              <a:rPr lang="en-US" sz="2400" dirty="0" smtClean="0">
                <a:latin typeface="Times Roman"/>
                <a:cs typeface="Times Roman"/>
              </a:rPr>
              <a:t> Finally, what motivated you to come to this meeting?</a:t>
            </a:r>
            <a:endParaRPr lang="en-US" sz="2400" dirty="0">
              <a:latin typeface="Times Roman"/>
              <a:cs typeface="Times Roman"/>
            </a:endParaRPr>
          </a:p>
        </p:txBody>
      </p:sp>
      <p:pic>
        <p:nvPicPr>
          <p:cNvPr id="5" name="Picture 4"/>
          <p:cNvPicPr>
            <a:picLocks noChangeAspect="1"/>
          </p:cNvPicPr>
          <p:nvPr/>
        </p:nvPicPr>
        <p:blipFill>
          <a:blip r:embed="rId2"/>
          <a:stretch>
            <a:fillRect/>
          </a:stretch>
        </p:blipFill>
        <p:spPr>
          <a:xfrm>
            <a:off x="7859428" y="5777748"/>
            <a:ext cx="1139257" cy="1080252"/>
          </a:xfrm>
          <a:prstGeom prst="rect">
            <a:avLst/>
          </a:prstGeom>
        </p:spPr>
      </p:pic>
    </p:spTree>
    <p:extLst>
      <p:ext uri="{BB962C8B-B14F-4D97-AF65-F5344CB8AC3E}">
        <p14:creationId xmlns:p14="http://schemas.microsoft.com/office/powerpoint/2010/main" val="1155352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solidFill>
                  <a:srgbClr val="000090"/>
                </a:solidFill>
                <a:latin typeface="Times Bold"/>
                <a:cs typeface="Times Bold"/>
              </a:rPr>
              <a:t>Question</a:t>
            </a:r>
            <a:endParaRPr lang="en-US" dirty="0">
              <a:solidFill>
                <a:srgbClr val="000090"/>
              </a:solidFill>
              <a:latin typeface="Times Bold"/>
              <a:cs typeface="Times Bold"/>
            </a:endParaRPr>
          </a:p>
        </p:txBody>
      </p:sp>
      <p:sp>
        <p:nvSpPr>
          <p:cNvPr id="4" name="Rectangle 3"/>
          <p:cNvSpPr/>
          <p:nvPr/>
        </p:nvSpPr>
        <p:spPr>
          <a:xfrm>
            <a:off x="546100" y="3634413"/>
            <a:ext cx="8229600" cy="523220"/>
          </a:xfrm>
          <a:prstGeom prst="rect">
            <a:avLst/>
          </a:prstGeom>
        </p:spPr>
        <p:txBody>
          <a:bodyPr wrap="square">
            <a:spAutoFit/>
          </a:bodyPr>
          <a:lstStyle/>
          <a:p>
            <a:pPr algn="ctr">
              <a:spcBef>
                <a:spcPts val="0"/>
              </a:spcBef>
            </a:pPr>
            <a:r>
              <a:rPr lang="en-US" sz="2800" dirty="0" smtClean="0">
                <a:latin typeface="Times Roman"/>
                <a:cs typeface="Times Roman"/>
              </a:rPr>
              <a:t>Who here has never had to deal with an appraiser?</a:t>
            </a:r>
            <a:endParaRPr lang="en-US" sz="2800" dirty="0">
              <a:latin typeface="Times Roman"/>
              <a:cs typeface="Times Roman"/>
            </a:endParaRPr>
          </a:p>
        </p:txBody>
      </p:sp>
      <p:pic>
        <p:nvPicPr>
          <p:cNvPr id="5" name="Picture 4"/>
          <p:cNvPicPr>
            <a:picLocks noChangeAspect="1"/>
          </p:cNvPicPr>
          <p:nvPr/>
        </p:nvPicPr>
        <p:blipFill>
          <a:blip r:embed="rId2"/>
          <a:stretch>
            <a:fillRect/>
          </a:stretch>
        </p:blipFill>
        <p:spPr>
          <a:xfrm>
            <a:off x="7859428" y="5777748"/>
            <a:ext cx="1139257" cy="1080252"/>
          </a:xfrm>
          <a:prstGeom prst="rect">
            <a:avLst/>
          </a:prstGeom>
        </p:spPr>
      </p:pic>
    </p:spTree>
    <p:extLst>
      <p:ext uri="{BB962C8B-B14F-4D97-AF65-F5344CB8AC3E}">
        <p14:creationId xmlns:p14="http://schemas.microsoft.com/office/powerpoint/2010/main" val="1155077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solidFill>
                  <a:srgbClr val="000090"/>
                </a:solidFill>
                <a:latin typeface="Times Bold"/>
                <a:cs typeface="Times Bold"/>
              </a:rPr>
              <a:t>Question</a:t>
            </a:r>
            <a:endParaRPr lang="en-US" dirty="0">
              <a:solidFill>
                <a:srgbClr val="000090"/>
              </a:solidFill>
              <a:latin typeface="Times Bold"/>
              <a:cs typeface="Times Bold"/>
            </a:endParaRPr>
          </a:p>
        </p:txBody>
      </p:sp>
      <p:sp>
        <p:nvSpPr>
          <p:cNvPr id="4" name="Rectangle 3"/>
          <p:cNvSpPr/>
          <p:nvPr/>
        </p:nvSpPr>
        <p:spPr>
          <a:xfrm>
            <a:off x="546100" y="3634413"/>
            <a:ext cx="8229600" cy="954107"/>
          </a:xfrm>
          <a:prstGeom prst="rect">
            <a:avLst/>
          </a:prstGeom>
        </p:spPr>
        <p:txBody>
          <a:bodyPr wrap="square">
            <a:spAutoFit/>
          </a:bodyPr>
          <a:lstStyle/>
          <a:p>
            <a:pPr algn="ctr">
              <a:spcBef>
                <a:spcPts val="0"/>
              </a:spcBef>
            </a:pPr>
            <a:r>
              <a:rPr lang="en-US" sz="2800" dirty="0" smtClean="0">
                <a:latin typeface="Times Roman"/>
                <a:cs typeface="Times Roman"/>
              </a:rPr>
              <a:t>How many people think the appraiser’s valuation was wrong ─ or they really did not understand the product?</a:t>
            </a:r>
            <a:endParaRPr lang="en-US" sz="2800" dirty="0">
              <a:latin typeface="Times Roman"/>
              <a:cs typeface="Times Roman"/>
            </a:endParaRPr>
          </a:p>
        </p:txBody>
      </p:sp>
      <p:pic>
        <p:nvPicPr>
          <p:cNvPr id="5" name="Picture 4"/>
          <p:cNvPicPr>
            <a:picLocks noChangeAspect="1"/>
          </p:cNvPicPr>
          <p:nvPr/>
        </p:nvPicPr>
        <p:blipFill>
          <a:blip r:embed="rId3"/>
          <a:stretch>
            <a:fillRect/>
          </a:stretch>
        </p:blipFill>
        <p:spPr>
          <a:xfrm>
            <a:off x="7859428" y="5777748"/>
            <a:ext cx="1139257" cy="1080252"/>
          </a:xfrm>
          <a:prstGeom prst="rect">
            <a:avLst/>
          </a:prstGeom>
        </p:spPr>
      </p:pic>
    </p:spTree>
    <p:extLst>
      <p:ext uri="{BB962C8B-B14F-4D97-AF65-F5344CB8AC3E}">
        <p14:creationId xmlns:p14="http://schemas.microsoft.com/office/powerpoint/2010/main" val="4230711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482599"/>
            <a:ext cx="8229600" cy="181831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solidFill>
                  <a:srgbClr val="000090"/>
                </a:solidFill>
                <a:latin typeface="Times Bold"/>
                <a:cs typeface="Times Bold"/>
              </a:rPr>
              <a:t>What will we cover today?</a:t>
            </a:r>
            <a:endParaRPr lang="en-US" dirty="0">
              <a:solidFill>
                <a:srgbClr val="000090"/>
              </a:solidFill>
              <a:latin typeface="Times Bold"/>
              <a:cs typeface="Times Bold"/>
            </a:endParaRPr>
          </a:p>
        </p:txBody>
      </p:sp>
      <p:pic>
        <p:nvPicPr>
          <p:cNvPr id="5" name="Picture 4"/>
          <p:cNvPicPr>
            <a:picLocks noChangeAspect="1"/>
          </p:cNvPicPr>
          <p:nvPr/>
        </p:nvPicPr>
        <p:blipFill>
          <a:blip r:embed="rId3"/>
          <a:stretch>
            <a:fillRect/>
          </a:stretch>
        </p:blipFill>
        <p:spPr>
          <a:xfrm>
            <a:off x="7859428" y="5777748"/>
            <a:ext cx="1139257" cy="1080252"/>
          </a:xfrm>
          <a:prstGeom prst="rect">
            <a:avLst/>
          </a:prstGeom>
        </p:spPr>
      </p:pic>
      <p:sp>
        <p:nvSpPr>
          <p:cNvPr id="4" name="Rectangle 3"/>
          <p:cNvSpPr/>
          <p:nvPr/>
        </p:nvSpPr>
        <p:spPr>
          <a:xfrm>
            <a:off x="1034143" y="2466011"/>
            <a:ext cx="7741557" cy="4154983"/>
          </a:xfrm>
          <a:prstGeom prst="rect">
            <a:avLst/>
          </a:prstGeom>
        </p:spPr>
        <p:txBody>
          <a:bodyPr wrap="square">
            <a:spAutoFit/>
          </a:bodyPr>
          <a:lstStyle/>
          <a:p>
            <a:pPr marL="457200" indent="-457200">
              <a:spcBef>
                <a:spcPts val="0"/>
              </a:spcBef>
              <a:buFont typeface="Arial"/>
              <a:buChar char="•"/>
            </a:pPr>
            <a:r>
              <a:rPr lang="en-US" sz="2400" dirty="0" smtClean="0">
                <a:latin typeface="Times Roman"/>
                <a:cs typeface="Times Roman"/>
              </a:rPr>
              <a:t>Establishing the approaches to value.</a:t>
            </a:r>
          </a:p>
          <a:p>
            <a:pPr marL="342900" indent="-342900">
              <a:spcBef>
                <a:spcPts val="0"/>
              </a:spcBef>
              <a:buFont typeface="Arial"/>
              <a:buChar char="•"/>
            </a:pPr>
            <a:r>
              <a:rPr lang="en-US" sz="2400" dirty="0" smtClean="0">
                <a:latin typeface="Times Roman"/>
                <a:cs typeface="Times Roman"/>
              </a:rPr>
              <a:t>  Looking at the known fact sets of a property.</a:t>
            </a:r>
          </a:p>
          <a:p>
            <a:pPr marL="457200" indent="-457200">
              <a:spcBef>
                <a:spcPts val="0"/>
              </a:spcBef>
              <a:buFont typeface="Arial"/>
              <a:buChar char="•"/>
            </a:pPr>
            <a:r>
              <a:rPr lang="en-US" sz="2400" dirty="0" smtClean="0">
                <a:latin typeface="Times Roman"/>
                <a:cs typeface="Times Roman"/>
              </a:rPr>
              <a:t>Where is value derived?</a:t>
            </a:r>
          </a:p>
          <a:p>
            <a:pPr marL="457200" indent="-457200">
              <a:spcBef>
                <a:spcPts val="0"/>
              </a:spcBef>
              <a:buFont typeface="Arial"/>
              <a:buChar char="•"/>
            </a:pPr>
            <a:r>
              <a:rPr lang="en-US" sz="2400" dirty="0" smtClean="0">
                <a:latin typeface="Times Roman"/>
                <a:cs typeface="Times Roman"/>
              </a:rPr>
              <a:t>In general, what is the most important approach to value?</a:t>
            </a:r>
          </a:p>
          <a:p>
            <a:pPr marL="457200" indent="-457200">
              <a:spcBef>
                <a:spcPts val="0"/>
              </a:spcBef>
              <a:buFont typeface="Arial"/>
              <a:buChar char="•"/>
            </a:pPr>
            <a:r>
              <a:rPr lang="en-US" sz="2400" dirty="0" smtClean="0">
                <a:latin typeface="Times Roman"/>
                <a:cs typeface="Times Roman"/>
              </a:rPr>
              <a:t>Breaking down the income approach to value</a:t>
            </a:r>
          </a:p>
          <a:p>
            <a:pPr marL="457200" indent="-457200">
              <a:spcBef>
                <a:spcPts val="0"/>
              </a:spcBef>
              <a:buFont typeface="Arial"/>
              <a:buChar char="•"/>
            </a:pPr>
            <a:r>
              <a:rPr lang="en-US" sz="2400" dirty="0" smtClean="0">
                <a:latin typeface="Times Roman"/>
                <a:cs typeface="Times Roman"/>
              </a:rPr>
              <a:t>Cooperative revenue vis-à-vis market revenue</a:t>
            </a:r>
          </a:p>
          <a:p>
            <a:pPr marL="457200" indent="-457200">
              <a:spcBef>
                <a:spcPts val="0"/>
              </a:spcBef>
              <a:buFont typeface="Arial"/>
              <a:buChar char="•"/>
            </a:pPr>
            <a:r>
              <a:rPr lang="en-US" sz="2400" dirty="0" smtClean="0">
                <a:latin typeface="Times Roman"/>
                <a:cs typeface="Times Roman"/>
              </a:rPr>
              <a:t>Fixed expenses.</a:t>
            </a:r>
          </a:p>
          <a:p>
            <a:pPr marL="457200" indent="-457200">
              <a:spcBef>
                <a:spcPts val="0"/>
              </a:spcBef>
              <a:buFont typeface="Arial"/>
              <a:buChar char="•"/>
            </a:pPr>
            <a:r>
              <a:rPr lang="en-US" sz="2400" dirty="0" smtClean="0">
                <a:latin typeface="Times Roman"/>
                <a:cs typeface="Times Roman"/>
              </a:rPr>
              <a:t>Variable expenses.</a:t>
            </a:r>
          </a:p>
          <a:p>
            <a:pPr marL="457200" indent="-457200">
              <a:spcBef>
                <a:spcPts val="0"/>
              </a:spcBef>
              <a:buFont typeface="Arial"/>
              <a:buChar char="•"/>
            </a:pPr>
            <a:r>
              <a:rPr lang="en-US" sz="2400" dirty="0" smtClean="0">
                <a:latin typeface="Times Roman"/>
                <a:cs typeface="Times Roman"/>
              </a:rPr>
              <a:t>Developing a net operating income (NOI).</a:t>
            </a:r>
          </a:p>
          <a:p>
            <a:pPr marL="457200" indent="-457200">
              <a:spcBef>
                <a:spcPts val="0"/>
              </a:spcBef>
              <a:buFont typeface="Arial"/>
              <a:buChar char="•"/>
            </a:pPr>
            <a:r>
              <a:rPr lang="en-US" sz="2400" dirty="0" smtClean="0">
                <a:latin typeface="Times Roman"/>
                <a:cs typeface="Times Roman"/>
              </a:rPr>
              <a:t>Establishing value.</a:t>
            </a:r>
          </a:p>
          <a:p>
            <a:pPr marL="457200" indent="-457200">
              <a:spcBef>
                <a:spcPts val="0"/>
              </a:spcBef>
              <a:buFont typeface="Arial"/>
              <a:buChar char="•"/>
            </a:pPr>
            <a:endParaRPr lang="en-US" sz="2400" dirty="0">
              <a:latin typeface="Times Roman"/>
              <a:cs typeface="Times Roman"/>
            </a:endParaRPr>
          </a:p>
        </p:txBody>
      </p:sp>
    </p:spTree>
    <p:extLst>
      <p:ext uri="{BB962C8B-B14F-4D97-AF65-F5344CB8AC3E}">
        <p14:creationId xmlns:p14="http://schemas.microsoft.com/office/powerpoint/2010/main" val="543401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4776</TotalTime>
  <Words>2326</Words>
  <Application>Microsoft Macintosh PowerPoint</Application>
  <PresentationFormat>On-screen Show (4:3)</PresentationFormat>
  <Paragraphs>682</Paragraphs>
  <Slides>42</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Calibri</vt:lpstr>
      <vt:lpstr>Mangal</vt:lpstr>
      <vt:lpstr>Times</vt:lpstr>
      <vt:lpstr>Times Bold</vt:lpstr>
      <vt:lpstr>Times Roman</vt:lpstr>
      <vt:lpstr>Wingdings</vt:lpstr>
      <vt:lpstr>Arial</vt:lpstr>
      <vt:lpstr>Office Theme</vt:lpstr>
      <vt:lpstr>Financing/Financial Management and Its Effects</vt:lpstr>
      <vt:lpstr>PowerPoint Presentation</vt:lpstr>
      <vt:lpstr>PowerPoint Presentation</vt:lpstr>
      <vt:lpstr>Introduction</vt:lpstr>
      <vt:lpstr>Question</vt:lpstr>
      <vt:lpstr>Question</vt:lpstr>
      <vt:lpstr>Question</vt:lpstr>
      <vt:lpstr>Question</vt:lpstr>
      <vt:lpstr>What will we cover today?</vt:lpstr>
      <vt:lpstr>Establishing the approaches to value. </vt:lpstr>
      <vt:lpstr>Looking at the known fact sets of a property</vt:lpstr>
      <vt:lpstr>Looking at the known fact sets of a property</vt:lpstr>
      <vt:lpstr>Other Interesting Observations</vt:lpstr>
      <vt:lpstr>Where is value derived</vt:lpstr>
      <vt:lpstr>In general, what is the most important approach to value?</vt:lpstr>
      <vt:lpstr>Breaking down the income approach to value</vt:lpstr>
      <vt:lpstr>Breaking down the income approach to value</vt:lpstr>
      <vt:lpstr>Let’s Breakdown the Revenue Sources</vt:lpstr>
      <vt:lpstr>Potential Gross to Effective Gross Income</vt:lpstr>
      <vt:lpstr>Expenses</vt:lpstr>
      <vt:lpstr>Expenses</vt:lpstr>
      <vt:lpstr>Real Estate Taxes</vt:lpstr>
      <vt:lpstr>Real Estate Taxes</vt:lpstr>
      <vt:lpstr>Real Estate Taxes</vt:lpstr>
      <vt:lpstr>Real Estate Taxes</vt:lpstr>
      <vt:lpstr>Real Estate Taxes</vt:lpstr>
      <vt:lpstr>Insurance Analysis</vt:lpstr>
      <vt:lpstr>Insurance Analysis</vt:lpstr>
      <vt:lpstr>Insurance Analysis</vt:lpstr>
      <vt:lpstr>Variable Expenses</vt:lpstr>
      <vt:lpstr>Variable Expenses Developing a Net Operating Income (NOI). </vt:lpstr>
      <vt:lpstr>Variable Expenses</vt:lpstr>
      <vt:lpstr>Variable Expenses</vt:lpstr>
      <vt:lpstr>Variable Expenses</vt:lpstr>
      <vt:lpstr>Variable Expenses</vt:lpstr>
      <vt:lpstr>Reserves for Replacement</vt:lpstr>
      <vt:lpstr>Reserves for Replacement</vt:lpstr>
      <vt:lpstr>Reserves for Replacement</vt:lpstr>
      <vt:lpstr>Reserves for Replacement</vt:lpstr>
      <vt:lpstr>Reserves for Replacement</vt:lpstr>
      <vt:lpstr>Reserves for Replacement</vt:lpstr>
      <vt:lpstr>Reserves for Replacement</vt:lpstr>
    </vt:vector>
  </TitlesOfParts>
  <Company>JSO Valuation Group Ltd.</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Reserves for Replacement</dc:title>
  <dc:creator>John O'Dwyer</dc:creator>
  <cp:lastModifiedBy>Madeline O'Dwyer</cp:lastModifiedBy>
  <cp:revision>61</cp:revision>
  <dcterms:created xsi:type="dcterms:W3CDTF">2019-10-14T22:16:40Z</dcterms:created>
  <dcterms:modified xsi:type="dcterms:W3CDTF">2019-10-20T01:47:49Z</dcterms:modified>
</cp:coreProperties>
</file>